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5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3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theme/theme1.xml" ContentType="application/vnd.openxmlformats-officedocument.them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5" r:id="rId1"/>
    <p:sldMasterId id="2147483657" r:id="rId2"/>
  </p:sldMasterIdLst>
  <p:notesMasterIdLst>
    <p:notesMasterId r:id="rId49"/>
  </p:notesMasterIdLst>
  <p:sldIdLst>
    <p:sldId id="256" r:id="rId3"/>
    <p:sldId id="1021" r:id="rId4"/>
    <p:sldId id="993" r:id="rId5"/>
    <p:sldId id="964" r:id="rId6"/>
    <p:sldId id="1038" r:id="rId7"/>
    <p:sldId id="542" r:id="rId8"/>
    <p:sldId id="986" r:id="rId9"/>
    <p:sldId id="1017" r:id="rId10"/>
    <p:sldId id="1040" r:id="rId11"/>
    <p:sldId id="1018" r:id="rId12"/>
    <p:sldId id="1041" r:id="rId13"/>
    <p:sldId id="1042" r:id="rId14"/>
    <p:sldId id="1043" r:id="rId15"/>
    <p:sldId id="1044" r:id="rId16"/>
    <p:sldId id="1045" r:id="rId17"/>
    <p:sldId id="1046" r:id="rId18"/>
    <p:sldId id="1019" r:id="rId19"/>
    <p:sldId id="1047" r:id="rId20"/>
    <p:sldId id="1065" r:id="rId21"/>
    <p:sldId id="1066" r:id="rId22"/>
    <p:sldId id="1048" r:id="rId23"/>
    <p:sldId id="1049" r:id="rId24"/>
    <p:sldId id="1050" r:id="rId25"/>
    <p:sldId id="1067" r:id="rId26"/>
    <p:sldId id="1051" r:id="rId27"/>
    <p:sldId id="1052" r:id="rId28"/>
    <p:sldId id="1069" r:id="rId29"/>
    <p:sldId id="1070" r:id="rId30"/>
    <p:sldId id="1068" r:id="rId31"/>
    <p:sldId id="1071" r:id="rId32"/>
    <p:sldId id="1053" r:id="rId33"/>
    <p:sldId id="1074" r:id="rId34"/>
    <p:sldId id="1072" r:id="rId35"/>
    <p:sldId id="1063" r:id="rId36"/>
    <p:sldId id="1064" r:id="rId37"/>
    <p:sldId id="1054" r:id="rId38"/>
    <p:sldId id="1058" r:id="rId39"/>
    <p:sldId id="1059" r:id="rId40"/>
    <p:sldId id="1055" r:id="rId41"/>
    <p:sldId id="1057" r:id="rId42"/>
    <p:sldId id="1056" r:id="rId43"/>
    <p:sldId id="1060" r:id="rId44"/>
    <p:sldId id="1037" r:id="rId45"/>
    <p:sldId id="1061" r:id="rId46"/>
    <p:sldId id="1062" r:id="rId47"/>
    <p:sldId id="755" r:id="rId48"/>
  </p:sldIdLst>
  <p:sldSz cx="9144000" cy="6858000" type="screen4x3"/>
  <p:notesSz cx="7315200" cy="9601200"/>
  <p:custDataLst>
    <p:tags r:id="rId50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DejaVu San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DejaVu San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DejaVu San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DejaVu San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DejaVu San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DejaVu San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DejaVu San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DejaVu San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DejaVu San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9" userDrawn="1">
          <p15:clr>
            <a:srgbClr val="A4A3A4"/>
          </p15:clr>
        </p15:guide>
        <p15:guide id="2" orient="horz" pos="119" userDrawn="1">
          <p15:clr>
            <a:srgbClr val="A4A3A4"/>
          </p15:clr>
        </p15:guide>
        <p15:guide id="3" orient="horz" pos="4020">
          <p15:clr>
            <a:srgbClr val="A4A3A4"/>
          </p15:clr>
        </p15:guide>
        <p15:guide id="4" orient="horz" pos="754" userDrawn="1">
          <p15:clr>
            <a:srgbClr val="A4A3A4"/>
          </p15:clr>
        </p15:guide>
        <p15:guide id="5" orient="horz" pos="618" userDrawn="1">
          <p15:clr>
            <a:srgbClr val="A4A3A4"/>
          </p15:clr>
        </p15:guide>
        <p15:guide id="7" orient="horz" pos="3158" userDrawn="1">
          <p15:clr>
            <a:srgbClr val="A4A3A4"/>
          </p15:clr>
        </p15:guide>
        <p15:guide id="8" orient="horz" pos="4201">
          <p15:clr>
            <a:srgbClr val="A4A3A4"/>
          </p15:clr>
        </p15:guide>
        <p15:guide id="9" pos="22" userDrawn="1">
          <p15:clr>
            <a:srgbClr val="A4A3A4"/>
          </p15:clr>
        </p15:guide>
        <p15:guide id="10" pos="5602">
          <p15:clr>
            <a:srgbClr val="A4A3A4"/>
          </p15:clr>
        </p15:guide>
        <p15:guide id="11" pos="3560" userDrawn="1">
          <p15:clr>
            <a:srgbClr val="A4A3A4"/>
          </p15:clr>
        </p15:guide>
        <p15:guide id="12" pos="295">
          <p15:clr>
            <a:srgbClr val="A4A3A4"/>
          </p15:clr>
        </p15:guide>
        <p15:guide id="13" pos="5420" userDrawn="1">
          <p15:clr>
            <a:srgbClr val="A4A3A4"/>
          </p15:clr>
        </p15:guide>
        <p15:guide id="14" pos="2562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AC6226"/>
    <a:srgbClr val="00FFFF"/>
    <a:srgbClr val="FCFE3A"/>
    <a:srgbClr val="F0F0F0"/>
    <a:srgbClr val="F4FFFF"/>
    <a:srgbClr val="F8F7F5"/>
    <a:srgbClr val="D90000"/>
    <a:srgbClr val="666666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76" autoAdjust="0"/>
    <p:restoredTop sz="95470" autoAdjust="0"/>
  </p:normalViewPr>
  <p:slideViewPr>
    <p:cSldViewPr>
      <p:cViewPr>
        <p:scale>
          <a:sx n="157" d="100"/>
          <a:sy n="157" d="100"/>
        </p:scale>
        <p:origin x="144" y="128"/>
      </p:cViewPr>
      <p:guideLst>
        <p:guide orient="horz" pos="1389"/>
        <p:guide orient="horz" pos="119"/>
        <p:guide orient="horz" pos="4020"/>
        <p:guide orient="horz" pos="754"/>
        <p:guide orient="horz" pos="618"/>
        <p:guide orient="horz" pos="3158"/>
        <p:guide orient="horz" pos="4201"/>
        <p:guide pos="22"/>
        <p:guide pos="5602"/>
        <p:guide pos="3560"/>
        <p:guide pos="295"/>
        <p:guide pos="5420"/>
        <p:guide pos="25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tags" Target="tags/tag1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8" Type="http://schemas.openxmlformats.org/officeDocument/2006/relationships/customXml" Target="../customXml/item2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microsoft.com/office/2018/10/relationships/authors" Target="authors.xml"/><Relationship Id="rId8" Type="http://schemas.openxmlformats.org/officeDocument/2006/relationships/slide" Target="slides/slide6.xml"/><Relationship Id="rId51" Type="http://schemas.openxmlformats.org/officeDocument/2006/relationships/commentAuthors" Target="commentAuthor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57" Type="http://schemas.openxmlformats.org/officeDocument/2006/relationships/customXml" Target="../customXml/item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pPr>
              <a:defRPr/>
            </a:pPr>
            <a:fld id="{AE40D54C-C822-4103-9046-230611740C0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80424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BA5F55-1B82-4D48-94E3-6E375E4806BD}" type="slidenum">
              <a:rPr lang="de-DE" smtClean="0"/>
              <a:pPr/>
              <a:t>1</a:t>
            </a:fld>
            <a:endParaRPr lang="de-DE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518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6AB8F5-4AF9-4D56-803C-7966300D653E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296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215900"/>
          </a:xfrm>
          <a:prstGeom prst="rect">
            <a:avLst/>
          </a:prstGeom>
          <a:solidFill>
            <a:srgbClr val="D9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5" name="Picture 3" descr="Schatten-groß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4750" y="-9525"/>
            <a:ext cx="41021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 userDrawn="1"/>
        </p:nvSpPr>
        <p:spPr bwMode="auto">
          <a:xfrm>
            <a:off x="0" y="4652963"/>
            <a:ext cx="9144000" cy="2205037"/>
          </a:xfrm>
          <a:prstGeom prst="rect">
            <a:avLst/>
          </a:prstGeom>
          <a:solidFill>
            <a:srgbClr val="B2B2B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7" name="Group 8"/>
          <p:cNvGrpSpPr>
            <a:grpSpLocks/>
          </p:cNvGrpSpPr>
          <p:nvPr userDrawn="1"/>
        </p:nvGrpSpPr>
        <p:grpSpPr bwMode="auto">
          <a:xfrm>
            <a:off x="1258888" y="1084263"/>
            <a:ext cx="2305050" cy="133350"/>
            <a:chOff x="1574" y="2113"/>
            <a:chExt cx="2457" cy="142"/>
          </a:xfrm>
        </p:grpSpPr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574" y="2121"/>
              <a:ext cx="56" cy="105"/>
            </a:xfrm>
            <a:custGeom>
              <a:avLst/>
              <a:gdLst/>
              <a:ahLst/>
              <a:cxnLst>
                <a:cxn ang="0">
                  <a:pos x="28" y="12"/>
                </a:cxn>
                <a:cxn ang="0">
                  <a:pos x="27" y="17"/>
                </a:cxn>
                <a:cxn ang="0">
                  <a:pos x="13" y="17"/>
                </a:cxn>
                <a:cxn ang="0">
                  <a:pos x="8" y="36"/>
                </a:cxn>
                <a:cxn ang="0">
                  <a:pos x="8" y="39"/>
                </a:cxn>
                <a:cxn ang="0">
                  <a:pos x="8" y="42"/>
                </a:cxn>
                <a:cxn ang="0">
                  <a:pos x="9" y="46"/>
                </a:cxn>
                <a:cxn ang="0">
                  <a:pos x="14" y="48"/>
                </a:cxn>
                <a:cxn ang="0">
                  <a:pos x="17" y="47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19" y="52"/>
                </a:cxn>
                <a:cxn ang="0">
                  <a:pos x="15" y="53"/>
                </a:cxn>
                <a:cxn ang="0">
                  <a:pos x="11" y="53"/>
                </a:cxn>
                <a:cxn ang="0">
                  <a:pos x="3" y="51"/>
                </a:cxn>
                <a:cxn ang="0">
                  <a:pos x="0" y="44"/>
                </a:cxn>
                <a:cxn ang="0">
                  <a:pos x="1" y="42"/>
                </a:cxn>
                <a:cxn ang="0">
                  <a:pos x="1" y="39"/>
                </a:cxn>
                <a:cxn ang="0">
                  <a:pos x="6" y="17"/>
                </a:cxn>
                <a:cxn ang="0">
                  <a:pos x="1" y="17"/>
                </a:cxn>
                <a:cxn ang="0">
                  <a:pos x="3" y="12"/>
                </a:cxn>
                <a:cxn ang="0">
                  <a:pos x="7" y="12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4" y="12"/>
                </a:cxn>
                <a:cxn ang="0">
                  <a:pos x="28" y="12"/>
                </a:cxn>
              </a:cxnLst>
              <a:rect l="0" t="0" r="r" b="b"/>
              <a:pathLst>
                <a:path w="28" h="53">
                  <a:moveTo>
                    <a:pt x="28" y="12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39"/>
                  </a:cubicBezTo>
                  <a:cubicBezTo>
                    <a:pt x="8" y="41"/>
                    <a:pt x="8" y="42"/>
                    <a:pt x="8" y="42"/>
                  </a:cubicBezTo>
                  <a:cubicBezTo>
                    <a:pt x="8" y="44"/>
                    <a:pt x="8" y="45"/>
                    <a:pt x="9" y="46"/>
                  </a:cubicBezTo>
                  <a:cubicBezTo>
                    <a:pt x="10" y="47"/>
                    <a:pt x="11" y="48"/>
                    <a:pt x="14" y="48"/>
                  </a:cubicBezTo>
                  <a:cubicBezTo>
                    <a:pt x="15" y="48"/>
                    <a:pt x="16" y="47"/>
                    <a:pt x="17" y="47"/>
                  </a:cubicBezTo>
                  <a:cubicBezTo>
                    <a:pt x="19" y="47"/>
                    <a:pt x="20" y="47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8" y="53"/>
                    <a:pt x="16" y="53"/>
                    <a:pt x="15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7" y="53"/>
                    <a:pt x="5" y="53"/>
                    <a:pt x="3" y="51"/>
                  </a:cubicBezTo>
                  <a:cubicBezTo>
                    <a:pt x="1" y="50"/>
                    <a:pt x="0" y="47"/>
                    <a:pt x="0" y="44"/>
                  </a:cubicBezTo>
                  <a:cubicBezTo>
                    <a:pt x="0" y="43"/>
                    <a:pt x="0" y="43"/>
                    <a:pt x="1" y="42"/>
                  </a:cubicBezTo>
                  <a:cubicBezTo>
                    <a:pt x="1" y="41"/>
                    <a:pt x="1" y="40"/>
                    <a:pt x="1" y="3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28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1628" y="2113"/>
              <a:ext cx="81" cy="112"/>
            </a:xfrm>
            <a:custGeom>
              <a:avLst/>
              <a:gdLst/>
              <a:ahLst/>
              <a:cxnLst>
                <a:cxn ang="0">
                  <a:pos x="40" y="25"/>
                </a:cxn>
                <a:cxn ang="0">
                  <a:pos x="40" y="28"/>
                </a:cxn>
                <a:cxn ang="0">
                  <a:pos x="39" y="30"/>
                </a:cxn>
                <a:cxn ang="0">
                  <a:pos x="33" y="56"/>
                </a:cxn>
                <a:cxn ang="0">
                  <a:pos x="27" y="56"/>
                </a:cxn>
                <a:cxn ang="0">
                  <a:pos x="32" y="33"/>
                </a:cxn>
                <a:cxn ang="0">
                  <a:pos x="33" y="30"/>
                </a:cxn>
                <a:cxn ang="0">
                  <a:pos x="33" y="27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20" y="23"/>
                </a:cxn>
                <a:cxn ang="0">
                  <a:pos x="14" y="26"/>
                </a:cxn>
                <a:cxn ang="0">
                  <a:pos x="7" y="56"/>
                </a:cxn>
                <a:cxn ang="0">
                  <a:pos x="0" y="56"/>
                </a:cxn>
                <a:cxn ang="0">
                  <a:pos x="13" y="0"/>
                </a:cxn>
                <a:cxn ang="0">
                  <a:pos x="19" y="0"/>
                </a:cxn>
                <a:cxn ang="0">
                  <a:pos x="15" y="20"/>
                </a:cxn>
                <a:cxn ang="0">
                  <a:pos x="22" y="16"/>
                </a:cxn>
                <a:cxn ang="0">
                  <a:pos x="29" y="15"/>
                </a:cxn>
                <a:cxn ang="0">
                  <a:pos x="37" y="18"/>
                </a:cxn>
                <a:cxn ang="0">
                  <a:pos x="40" y="25"/>
                </a:cxn>
              </a:cxnLst>
              <a:rect l="0" t="0" r="r" b="b"/>
              <a:pathLst>
                <a:path w="40" h="56">
                  <a:moveTo>
                    <a:pt x="40" y="25"/>
                  </a:moveTo>
                  <a:cubicBezTo>
                    <a:pt x="40" y="26"/>
                    <a:pt x="40" y="27"/>
                    <a:pt x="40" y="28"/>
                  </a:cubicBezTo>
                  <a:cubicBezTo>
                    <a:pt x="40" y="29"/>
                    <a:pt x="40" y="29"/>
                    <a:pt x="39" y="30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3" y="29"/>
                    <a:pt x="33" y="28"/>
                    <a:pt x="33" y="27"/>
                  </a:cubicBezTo>
                  <a:cubicBezTo>
                    <a:pt x="33" y="25"/>
                    <a:pt x="32" y="24"/>
                    <a:pt x="31" y="23"/>
                  </a:cubicBezTo>
                  <a:cubicBezTo>
                    <a:pt x="30" y="22"/>
                    <a:pt x="29" y="21"/>
                    <a:pt x="26" y="21"/>
                  </a:cubicBezTo>
                  <a:cubicBezTo>
                    <a:pt x="24" y="21"/>
                    <a:pt x="22" y="22"/>
                    <a:pt x="20" y="23"/>
                  </a:cubicBezTo>
                  <a:cubicBezTo>
                    <a:pt x="18" y="24"/>
                    <a:pt x="16" y="25"/>
                    <a:pt x="14" y="2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7" y="19"/>
                    <a:pt x="20" y="17"/>
                    <a:pt x="22" y="16"/>
                  </a:cubicBezTo>
                  <a:cubicBezTo>
                    <a:pt x="24" y="15"/>
                    <a:pt x="27" y="15"/>
                    <a:pt x="29" y="15"/>
                  </a:cubicBezTo>
                  <a:cubicBezTo>
                    <a:pt x="32" y="15"/>
                    <a:pt x="35" y="16"/>
                    <a:pt x="37" y="18"/>
                  </a:cubicBezTo>
                  <a:cubicBezTo>
                    <a:pt x="39" y="19"/>
                    <a:pt x="40" y="22"/>
                    <a:pt x="40" y="2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1725" y="2143"/>
              <a:ext cx="76" cy="83"/>
            </a:xfrm>
            <a:custGeom>
              <a:avLst/>
              <a:gdLst/>
              <a:ahLst/>
              <a:cxnLst>
                <a:cxn ang="0">
                  <a:pos x="17" y="42"/>
                </a:cxn>
                <a:cxn ang="0">
                  <a:pos x="4" y="38"/>
                </a:cxn>
                <a:cxn ang="0">
                  <a:pos x="0" y="27"/>
                </a:cxn>
                <a:cxn ang="0">
                  <a:pos x="6" y="8"/>
                </a:cxn>
                <a:cxn ang="0">
                  <a:pos x="24" y="0"/>
                </a:cxn>
                <a:cxn ang="0">
                  <a:pos x="34" y="3"/>
                </a:cxn>
                <a:cxn ang="0">
                  <a:pos x="38" y="13"/>
                </a:cxn>
                <a:cxn ang="0">
                  <a:pos x="37" y="16"/>
                </a:cxn>
                <a:cxn ang="0">
                  <a:pos x="36" y="22"/>
                </a:cxn>
                <a:cxn ang="0">
                  <a:pos x="7" y="22"/>
                </a:cxn>
                <a:cxn ang="0">
                  <a:pos x="7" y="24"/>
                </a:cxn>
                <a:cxn ang="0">
                  <a:pos x="7" y="26"/>
                </a:cxn>
                <a:cxn ang="0">
                  <a:pos x="10" y="34"/>
                </a:cxn>
                <a:cxn ang="0">
                  <a:pos x="18" y="37"/>
                </a:cxn>
                <a:cxn ang="0">
                  <a:pos x="27" y="35"/>
                </a:cxn>
                <a:cxn ang="0">
                  <a:pos x="34" y="32"/>
                </a:cxn>
                <a:cxn ang="0">
                  <a:pos x="34" y="32"/>
                </a:cxn>
                <a:cxn ang="0">
                  <a:pos x="32" y="39"/>
                </a:cxn>
                <a:cxn ang="0">
                  <a:pos x="29" y="40"/>
                </a:cxn>
                <a:cxn ang="0">
                  <a:pos x="26" y="41"/>
                </a:cxn>
                <a:cxn ang="0">
                  <a:pos x="22" y="42"/>
                </a:cxn>
                <a:cxn ang="0">
                  <a:pos x="17" y="42"/>
                </a:cxn>
                <a:cxn ang="0">
                  <a:pos x="31" y="17"/>
                </a:cxn>
                <a:cxn ang="0">
                  <a:pos x="31" y="15"/>
                </a:cxn>
                <a:cxn ang="0">
                  <a:pos x="31" y="13"/>
                </a:cxn>
                <a:cxn ang="0">
                  <a:pos x="29" y="7"/>
                </a:cxn>
                <a:cxn ang="0">
                  <a:pos x="22" y="5"/>
                </a:cxn>
                <a:cxn ang="0">
                  <a:pos x="13" y="8"/>
                </a:cxn>
                <a:cxn ang="0">
                  <a:pos x="8" y="17"/>
                </a:cxn>
                <a:cxn ang="0">
                  <a:pos x="31" y="17"/>
                </a:cxn>
              </a:cxnLst>
              <a:rect l="0" t="0" r="r" b="b"/>
              <a:pathLst>
                <a:path w="38" h="42">
                  <a:moveTo>
                    <a:pt x="17" y="42"/>
                  </a:moveTo>
                  <a:cubicBezTo>
                    <a:pt x="12" y="42"/>
                    <a:pt x="7" y="41"/>
                    <a:pt x="4" y="38"/>
                  </a:cubicBezTo>
                  <a:cubicBezTo>
                    <a:pt x="1" y="36"/>
                    <a:pt x="0" y="32"/>
                    <a:pt x="0" y="27"/>
                  </a:cubicBezTo>
                  <a:cubicBezTo>
                    <a:pt x="0" y="19"/>
                    <a:pt x="2" y="13"/>
                    <a:pt x="6" y="8"/>
                  </a:cubicBezTo>
                  <a:cubicBezTo>
                    <a:pt x="11" y="2"/>
                    <a:pt x="17" y="0"/>
                    <a:pt x="24" y="0"/>
                  </a:cubicBezTo>
                  <a:cubicBezTo>
                    <a:pt x="28" y="0"/>
                    <a:pt x="32" y="1"/>
                    <a:pt x="34" y="3"/>
                  </a:cubicBezTo>
                  <a:cubicBezTo>
                    <a:pt x="37" y="6"/>
                    <a:pt x="38" y="9"/>
                    <a:pt x="38" y="13"/>
                  </a:cubicBezTo>
                  <a:cubicBezTo>
                    <a:pt x="38" y="14"/>
                    <a:pt x="38" y="15"/>
                    <a:pt x="37" y="16"/>
                  </a:cubicBezTo>
                  <a:cubicBezTo>
                    <a:pt x="37" y="18"/>
                    <a:pt x="37" y="20"/>
                    <a:pt x="3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3"/>
                    <a:pt x="7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9"/>
                    <a:pt x="8" y="32"/>
                    <a:pt x="10" y="34"/>
                  </a:cubicBezTo>
                  <a:cubicBezTo>
                    <a:pt x="12" y="36"/>
                    <a:pt x="15" y="37"/>
                    <a:pt x="18" y="37"/>
                  </a:cubicBezTo>
                  <a:cubicBezTo>
                    <a:pt x="21" y="37"/>
                    <a:pt x="24" y="36"/>
                    <a:pt x="27" y="35"/>
                  </a:cubicBezTo>
                  <a:cubicBezTo>
                    <a:pt x="29" y="34"/>
                    <a:pt x="32" y="33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9"/>
                    <a:pt x="30" y="40"/>
                    <a:pt x="29" y="40"/>
                  </a:cubicBezTo>
                  <a:cubicBezTo>
                    <a:pt x="28" y="41"/>
                    <a:pt x="27" y="41"/>
                    <a:pt x="26" y="41"/>
                  </a:cubicBezTo>
                  <a:cubicBezTo>
                    <a:pt x="24" y="42"/>
                    <a:pt x="23" y="42"/>
                    <a:pt x="22" y="42"/>
                  </a:cubicBezTo>
                  <a:cubicBezTo>
                    <a:pt x="20" y="42"/>
                    <a:pt x="19" y="42"/>
                    <a:pt x="17" y="42"/>
                  </a:cubicBezTo>
                  <a:close/>
                  <a:moveTo>
                    <a:pt x="31" y="17"/>
                  </a:moveTo>
                  <a:cubicBezTo>
                    <a:pt x="31" y="16"/>
                    <a:pt x="31" y="16"/>
                    <a:pt x="31" y="15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11"/>
                    <a:pt x="31" y="9"/>
                    <a:pt x="29" y="7"/>
                  </a:cubicBezTo>
                  <a:cubicBezTo>
                    <a:pt x="28" y="6"/>
                    <a:pt x="25" y="5"/>
                    <a:pt x="22" y="5"/>
                  </a:cubicBezTo>
                  <a:cubicBezTo>
                    <a:pt x="19" y="5"/>
                    <a:pt x="16" y="6"/>
                    <a:pt x="13" y="8"/>
                  </a:cubicBezTo>
                  <a:cubicBezTo>
                    <a:pt x="11" y="11"/>
                    <a:pt x="9" y="13"/>
                    <a:pt x="8" y="17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1867" y="2116"/>
              <a:ext cx="39" cy="108"/>
            </a:xfrm>
            <a:custGeom>
              <a:avLst/>
              <a:gdLst/>
              <a:ahLst/>
              <a:cxnLst>
                <a:cxn ang="0">
                  <a:pos x="32" y="28"/>
                </a:cxn>
                <a:cxn ang="0">
                  <a:pos x="12" y="108"/>
                </a:cxn>
                <a:cxn ang="0">
                  <a:pos x="0" y="108"/>
                </a:cxn>
                <a:cxn ang="0">
                  <a:pos x="18" y="28"/>
                </a:cxn>
                <a:cxn ang="0">
                  <a:pos x="32" y="28"/>
                </a:cxn>
                <a:cxn ang="0">
                  <a:pos x="38" y="0"/>
                </a:cxn>
                <a:cxn ang="0">
                  <a:pos x="36" y="14"/>
                </a:cxn>
                <a:cxn ang="0">
                  <a:pos x="20" y="14"/>
                </a:cxn>
                <a:cxn ang="0">
                  <a:pos x="24" y="0"/>
                </a:cxn>
                <a:cxn ang="0">
                  <a:pos x="38" y="0"/>
                </a:cxn>
              </a:cxnLst>
              <a:rect l="0" t="0" r="r" b="b"/>
              <a:pathLst>
                <a:path w="38" h="108">
                  <a:moveTo>
                    <a:pt x="32" y="28"/>
                  </a:moveTo>
                  <a:lnTo>
                    <a:pt x="12" y="108"/>
                  </a:lnTo>
                  <a:lnTo>
                    <a:pt x="0" y="108"/>
                  </a:lnTo>
                  <a:lnTo>
                    <a:pt x="18" y="28"/>
                  </a:lnTo>
                  <a:lnTo>
                    <a:pt x="32" y="28"/>
                  </a:lnTo>
                  <a:close/>
                  <a:moveTo>
                    <a:pt x="38" y="0"/>
                  </a:moveTo>
                  <a:lnTo>
                    <a:pt x="36" y="14"/>
                  </a:lnTo>
                  <a:lnTo>
                    <a:pt x="20" y="14"/>
                  </a:lnTo>
                  <a:lnTo>
                    <a:pt x="24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1907" y="2143"/>
              <a:ext cx="80" cy="81"/>
            </a:xfrm>
            <a:custGeom>
              <a:avLst/>
              <a:gdLst/>
              <a:ahLst/>
              <a:cxnLst>
                <a:cxn ang="0">
                  <a:pos x="40" y="10"/>
                </a:cxn>
                <a:cxn ang="0">
                  <a:pos x="40" y="13"/>
                </a:cxn>
                <a:cxn ang="0">
                  <a:pos x="39" y="15"/>
                </a:cxn>
                <a:cxn ang="0">
                  <a:pos x="33" y="41"/>
                </a:cxn>
                <a:cxn ang="0">
                  <a:pos x="27" y="41"/>
                </a:cxn>
                <a:cxn ang="0">
                  <a:pos x="32" y="18"/>
                </a:cxn>
                <a:cxn ang="0">
                  <a:pos x="33" y="15"/>
                </a:cxn>
                <a:cxn ang="0">
                  <a:pos x="33" y="12"/>
                </a:cxn>
                <a:cxn ang="0">
                  <a:pos x="31" y="8"/>
                </a:cxn>
                <a:cxn ang="0">
                  <a:pos x="26" y="6"/>
                </a:cxn>
                <a:cxn ang="0">
                  <a:pos x="20" y="8"/>
                </a:cxn>
                <a:cxn ang="0">
                  <a:pos x="13" y="11"/>
                </a:cxn>
                <a:cxn ang="0">
                  <a:pos x="7" y="41"/>
                </a:cxn>
                <a:cxn ang="0">
                  <a:pos x="0" y="41"/>
                </a:cxn>
                <a:cxn ang="0">
                  <a:pos x="9" y="1"/>
                </a:cxn>
                <a:cxn ang="0">
                  <a:pos x="16" y="1"/>
                </a:cxn>
                <a:cxn ang="0">
                  <a:pos x="15" y="5"/>
                </a:cxn>
                <a:cxn ang="0">
                  <a:pos x="22" y="1"/>
                </a:cxn>
                <a:cxn ang="0">
                  <a:pos x="29" y="0"/>
                </a:cxn>
                <a:cxn ang="0">
                  <a:pos x="37" y="3"/>
                </a:cxn>
                <a:cxn ang="0">
                  <a:pos x="40" y="10"/>
                </a:cxn>
              </a:cxnLst>
              <a:rect l="0" t="0" r="r" b="b"/>
              <a:pathLst>
                <a:path w="40" h="41">
                  <a:moveTo>
                    <a:pt x="40" y="10"/>
                  </a:moveTo>
                  <a:cubicBezTo>
                    <a:pt x="40" y="11"/>
                    <a:pt x="40" y="12"/>
                    <a:pt x="40" y="13"/>
                  </a:cubicBezTo>
                  <a:cubicBezTo>
                    <a:pt x="40" y="14"/>
                    <a:pt x="40" y="14"/>
                    <a:pt x="39" y="15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6"/>
                    <a:pt x="33" y="15"/>
                  </a:cubicBezTo>
                  <a:cubicBezTo>
                    <a:pt x="33" y="14"/>
                    <a:pt x="33" y="13"/>
                    <a:pt x="33" y="12"/>
                  </a:cubicBezTo>
                  <a:cubicBezTo>
                    <a:pt x="33" y="10"/>
                    <a:pt x="32" y="9"/>
                    <a:pt x="31" y="8"/>
                  </a:cubicBezTo>
                  <a:cubicBezTo>
                    <a:pt x="30" y="7"/>
                    <a:pt x="28" y="6"/>
                    <a:pt x="26" y="6"/>
                  </a:cubicBezTo>
                  <a:cubicBezTo>
                    <a:pt x="24" y="6"/>
                    <a:pt x="22" y="7"/>
                    <a:pt x="20" y="8"/>
                  </a:cubicBezTo>
                  <a:cubicBezTo>
                    <a:pt x="18" y="9"/>
                    <a:pt x="16" y="10"/>
                    <a:pt x="13" y="1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4"/>
                    <a:pt x="20" y="2"/>
                    <a:pt x="22" y="1"/>
                  </a:cubicBezTo>
                  <a:cubicBezTo>
                    <a:pt x="24" y="0"/>
                    <a:pt x="27" y="0"/>
                    <a:pt x="29" y="0"/>
                  </a:cubicBezTo>
                  <a:cubicBezTo>
                    <a:pt x="32" y="0"/>
                    <a:pt x="35" y="1"/>
                    <a:pt x="37" y="3"/>
                  </a:cubicBezTo>
                  <a:cubicBezTo>
                    <a:pt x="39" y="4"/>
                    <a:pt x="40" y="7"/>
                    <a:pt x="40" y="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000" y="2113"/>
              <a:ext cx="66" cy="112"/>
            </a:xfrm>
            <a:custGeom>
              <a:avLst/>
              <a:gdLst/>
              <a:ahLst/>
              <a:cxnLst>
                <a:cxn ang="0">
                  <a:pos x="32" y="6"/>
                </a:cxn>
                <a:cxn ang="0">
                  <a:pos x="32" y="6"/>
                </a:cxn>
                <a:cxn ang="0">
                  <a:pos x="29" y="6"/>
                </a:cxn>
                <a:cxn ang="0">
                  <a:pos x="26" y="5"/>
                </a:cxn>
                <a:cxn ang="0">
                  <a:pos x="19" y="8"/>
                </a:cxn>
                <a:cxn ang="0">
                  <a:pos x="16" y="15"/>
                </a:cxn>
                <a:cxn ang="0">
                  <a:pos x="15" y="16"/>
                </a:cxn>
                <a:cxn ang="0">
                  <a:pos x="28" y="16"/>
                </a:cxn>
                <a:cxn ang="0">
                  <a:pos x="26" y="21"/>
                </a:cxn>
                <a:cxn ang="0">
                  <a:pos x="14" y="21"/>
                </a:cxn>
                <a:cxn ang="0">
                  <a:pos x="7" y="56"/>
                </a:cxn>
                <a:cxn ang="0">
                  <a:pos x="0" y="56"/>
                </a:cxn>
                <a:cxn ang="0">
                  <a:pos x="8" y="21"/>
                </a:cxn>
                <a:cxn ang="0">
                  <a:pos x="3" y="21"/>
                </a:cxn>
                <a:cxn ang="0">
                  <a:pos x="4" y="16"/>
                </a:cxn>
                <a:cxn ang="0">
                  <a:pos x="9" y="16"/>
                </a:cxn>
                <a:cxn ang="0">
                  <a:pos x="9" y="15"/>
                </a:cxn>
                <a:cxn ang="0">
                  <a:pos x="15" y="4"/>
                </a:cxn>
                <a:cxn ang="0">
                  <a:pos x="26" y="0"/>
                </a:cxn>
                <a:cxn ang="0">
                  <a:pos x="30" y="0"/>
                </a:cxn>
                <a:cxn ang="0">
                  <a:pos x="33" y="0"/>
                </a:cxn>
                <a:cxn ang="0">
                  <a:pos x="32" y="6"/>
                </a:cxn>
              </a:cxnLst>
              <a:rect l="0" t="0" r="r" b="b"/>
              <a:pathLst>
                <a:path w="33" h="56">
                  <a:moveTo>
                    <a:pt x="32" y="6"/>
                  </a:moveTo>
                  <a:cubicBezTo>
                    <a:pt x="32" y="6"/>
                    <a:pt x="32" y="6"/>
                    <a:pt x="32" y="6"/>
                  </a:cubicBezTo>
                  <a:cubicBezTo>
                    <a:pt x="31" y="6"/>
                    <a:pt x="30" y="6"/>
                    <a:pt x="29" y="6"/>
                  </a:cubicBezTo>
                  <a:cubicBezTo>
                    <a:pt x="28" y="6"/>
                    <a:pt x="27" y="5"/>
                    <a:pt x="26" y="5"/>
                  </a:cubicBezTo>
                  <a:cubicBezTo>
                    <a:pt x="23" y="5"/>
                    <a:pt x="21" y="6"/>
                    <a:pt x="19" y="8"/>
                  </a:cubicBezTo>
                  <a:cubicBezTo>
                    <a:pt x="18" y="9"/>
                    <a:pt x="16" y="12"/>
                    <a:pt x="16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0"/>
                    <a:pt x="12" y="6"/>
                    <a:pt x="15" y="4"/>
                  </a:cubicBezTo>
                  <a:cubicBezTo>
                    <a:pt x="18" y="1"/>
                    <a:pt x="21" y="0"/>
                    <a:pt x="26" y="0"/>
                  </a:cubicBezTo>
                  <a:cubicBezTo>
                    <a:pt x="27" y="0"/>
                    <a:pt x="29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lnTo>
                    <a:pt x="32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2053" y="2143"/>
              <a:ext cx="78" cy="86"/>
            </a:xfrm>
            <a:custGeom>
              <a:avLst/>
              <a:gdLst/>
              <a:ahLst/>
              <a:cxnLst>
                <a:cxn ang="0">
                  <a:pos x="39" y="15"/>
                </a:cxn>
                <a:cxn ang="0">
                  <a:pos x="37" y="26"/>
                </a:cxn>
                <a:cxn ang="0">
                  <a:pos x="32" y="35"/>
                </a:cxn>
                <a:cxn ang="0">
                  <a:pos x="25" y="40"/>
                </a:cxn>
                <a:cxn ang="0">
                  <a:pos x="16" y="43"/>
                </a:cxn>
                <a:cxn ang="0">
                  <a:pos x="4" y="39"/>
                </a:cxn>
                <a:cxn ang="0">
                  <a:pos x="0" y="27"/>
                </a:cxn>
                <a:cxn ang="0">
                  <a:pos x="2" y="17"/>
                </a:cxn>
                <a:cxn ang="0">
                  <a:pos x="7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35" y="4"/>
                </a:cxn>
                <a:cxn ang="0">
                  <a:pos x="39" y="15"/>
                </a:cxn>
                <a:cxn ang="0">
                  <a:pos x="28" y="31"/>
                </a:cxn>
                <a:cxn ang="0">
                  <a:pos x="31" y="24"/>
                </a:cxn>
                <a:cxn ang="0">
                  <a:pos x="32" y="16"/>
                </a:cxn>
                <a:cxn ang="0">
                  <a:pos x="29" y="8"/>
                </a:cxn>
                <a:cxn ang="0">
                  <a:pos x="22" y="6"/>
                </a:cxn>
                <a:cxn ang="0">
                  <a:pos x="16" y="7"/>
                </a:cxn>
                <a:cxn ang="0">
                  <a:pos x="11" y="12"/>
                </a:cxn>
                <a:cxn ang="0">
                  <a:pos x="8" y="19"/>
                </a:cxn>
                <a:cxn ang="0">
                  <a:pos x="7" y="27"/>
                </a:cxn>
                <a:cxn ang="0">
                  <a:pos x="10" y="34"/>
                </a:cxn>
                <a:cxn ang="0">
                  <a:pos x="17" y="37"/>
                </a:cxn>
                <a:cxn ang="0">
                  <a:pos x="23" y="35"/>
                </a:cxn>
                <a:cxn ang="0">
                  <a:pos x="28" y="31"/>
                </a:cxn>
              </a:cxnLst>
              <a:rect l="0" t="0" r="r" b="b"/>
              <a:pathLst>
                <a:path w="39" h="43">
                  <a:moveTo>
                    <a:pt x="39" y="15"/>
                  </a:moveTo>
                  <a:cubicBezTo>
                    <a:pt x="39" y="19"/>
                    <a:pt x="38" y="22"/>
                    <a:pt x="37" y="26"/>
                  </a:cubicBezTo>
                  <a:cubicBezTo>
                    <a:pt x="36" y="29"/>
                    <a:pt x="34" y="32"/>
                    <a:pt x="32" y="35"/>
                  </a:cubicBezTo>
                  <a:cubicBezTo>
                    <a:pt x="30" y="37"/>
                    <a:pt x="28" y="39"/>
                    <a:pt x="25" y="40"/>
                  </a:cubicBezTo>
                  <a:cubicBezTo>
                    <a:pt x="22" y="42"/>
                    <a:pt x="19" y="43"/>
                    <a:pt x="16" y="43"/>
                  </a:cubicBezTo>
                  <a:cubicBezTo>
                    <a:pt x="11" y="43"/>
                    <a:pt x="7" y="41"/>
                    <a:pt x="4" y="39"/>
                  </a:cubicBezTo>
                  <a:cubicBezTo>
                    <a:pt x="2" y="36"/>
                    <a:pt x="0" y="32"/>
                    <a:pt x="0" y="27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3" y="13"/>
                    <a:pt x="5" y="11"/>
                    <a:pt x="7" y="8"/>
                  </a:cubicBezTo>
                  <a:cubicBezTo>
                    <a:pt x="9" y="6"/>
                    <a:pt x="11" y="4"/>
                    <a:pt x="14" y="2"/>
                  </a:cubicBezTo>
                  <a:cubicBezTo>
                    <a:pt x="17" y="1"/>
                    <a:pt x="20" y="0"/>
                    <a:pt x="24" y="0"/>
                  </a:cubicBezTo>
                  <a:cubicBezTo>
                    <a:pt x="28" y="0"/>
                    <a:pt x="32" y="1"/>
                    <a:pt x="35" y="4"/>
                  </a:cubicBezTo>
                  <a:cubicBezTo>
                    <a:pt x="37" y="7"/>
                    <a:pt x="39" y="10"/>
                    <a:pt x="39" y="15"/>
                  </a:cubicBezTo>
                  <a:close/>
                  <a:moveTo>
                    <a:pt x="28" y="31"/>
                  </a:moveTo>
                  <a:cubicBezTo>
                    <a:pt x="29" y="29"/>
                    <a:pt x="30" y="26"/>
                    <a:pt x="31" y="24"/>
                  </a:cubicBezTo>
                  <a:cubicBezTo>
                    <a:pt x="31" y="21"/>
                    <a:pt x="32" y="19"/>
                    <a:pt x="32" y="16"/>
                  </a:cubicBezTo>
                  <a:cubicBezTo>
                    <a:pt x="32" y="12"/>
                    <a:pt x="31" y="10"/>
                    <a:pt x="29" y="8"/>
                  </a:cubicBezTo>
                  <a:cubicBezTo>
                    <a:pt x="28" y="6"/>
                    <a:pt x="25" y="6"/>
                    <a:pt x="22" y="6"/>
                  </a:cubicBezTo>
                  <a:cubicBezTo>
                    <a:pt x="20" y="6"/>
                    <a:pt x="18" y="6"/>
                    <a:pt x="16" y="7"/>
                  </a:cubicBezTo>
                  <a:cubicBezTo>
                    <a:pt x="14" y="8"/>
                    <a:pt x="13" y="10"/>
                    <a:pt x="11" y="12"/>
                  </a:cubicBezTo>
                  <a:cubicBezTo>
                    <a:pt x="10" y="14"/>
                    <a:pt x="9" y="16"/>
                    <a:pt x="8" y="19"/>
                  </a:cubicBezTo>
                  <a:cubicBezTo>
                    <a:pt x="8" y="21"/>
                    <a:pt x="7" y="24"/>
                    <a:pt x="7" y="27"/>
                  </a:cubicBezTo>
                  <a:cubicBezTo>
                    <a:pt x="7" y="30"/>
                    <a:pt x="8" y="32"/>
                    <a:pt x="10" y="34"/>
                  </a:cubicBezTo>
                  <a:cubicBezTo>
                    <a:pt x="11" y="36"/>
                    <a:pt x="14" y="37"/>
                    <a:pt x="17" y="37"/>
                  </a:cubicBezTo>
                  <a:cubicBezTo>
                    <a:pt x="19" y="37"/>
                    <a:pt x="21" y="36"/>
                    <a:pt x="23" y="35"/>
                  </a:cubicBezTo>
                  <a:cubicBezTo>
                    <a:pt x="25" y="34"/>
                    <a:pt x="26" y="33"/>
                    <a:pt x="28" y="3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141" y="2145"/>
              <a:ext cx="68" cy="79"/>
            </a:xfrm>
            <a:custGeom>
              <a:avLst/>
              <a:gdLst/>
              <a:ahLst/>
              <a:cxnLst>
                <a:cxn ang="0">
                  <a:pos x="32" y="7"/>
                </a:cxn>
                <a:cxn ang="0">
                  <a:pos x="32" y="7"/>
                </a:cxn>
                <a:cxn ang="0">
                  <a:pos x="29" y="7"/>
                </a:cxn>
                <a:cxn ang="0">
                  <a:pos x="26" y="6"/>
                </a:cxn>
                <a:cxn ang="0">
                  <a:pos x="20" y="8"/>
                </a:cxn>
                <a:cxn ang="0">
                  <a:pos x="13" y="12"/>
                </a:cxn>
                <a:cxn ang="0">
                  <a:pos x="7" y="40"/>
                </a:cxn>
                <a:cxn ang="0">
                  <a:pos x="0" y="40"/>
                </a:cxn>
                <a:cxn ang="0">
                  <a:pos x="9" y="0"/>
                </a:cxn>
                <a:cxn ang="0">
                  <a:pos x="16" y="0"/>
                </a:cxn>
                <a:cxn ang="0">
                  <a:pos x="14" y="6"/>
                </a:cxn>
                <a:cxn ang="0">
                  <a:pos x="23" y="1"/>
                </a:cxn>
                <a:cxn ang="0">
                  <a:pos x="29" y="0"/>
                </a:cxn>
                <a:cxn ang="0">
                  <a:pos x="31" y="0"/>
                </a:cxn>
                <a:cxn ang="0">
                  <a:pos x="34" y="0"/>
                </a:cxn>
                <a:cxn ang="0">
                  <a:pos x="32" y="7"/>
                </a:cxn>
              </a:cxnLst>
              <a:rect l="0" t="0" r="r" b="b"/>
              <a:pathLst>
                <a:path w="34" h="40">
                  <a:moveTo>
                    <a:pt x="32" y="7"/>
                  </a:move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0" y="7"/>
                    <a:pt x="29" y="7"/>
                  </a:cubicBezTo>
                  <a:cubicBezTo>
                    <a:pt x="28" y="7"/>
                    <a:pt x="27" y="6"/>
                    <a:pt x="26" y="6"/>
                  </a:cubicBezTo>
                  <a:cubicBezTo>
                    <a:pt x="24" y="6"/>
                    <a:pt x="22" y="7"/>
                    <a:pt x="20" y="8"/>
                  </a:cubicBezTo>
                  <a:cubicBezTo>
                    <a:pt x="17" y="9"/>
                    <a:pt x="15" y="10"/>
                    <a:pt x="13" y="1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8" y="4"/>
                    <a:pt x="20" y="2"/>
                    <a:pt x="23" y="1"/>
                  </a:cubicBezTo>
                  <a:cubicBezTo>
                    <a:pt x="25" y="0"/>
                    <a:pt x="27" y="0"/>
                    <a:pt x="29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3" y="0"/>
                    <a:pt x="34" y="0"/>
                  </a:cubicBezTo>
                  <a:lnTo>
                    <a:pt x="32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203" y="2143"/>
              <a:ext cx="130" cy="81"/>
            </a:xfrm>
            <a:custGeom>
              <a:avLst/>
              <a:gdLst/>
              <a:ahLst/>
              <a:cxnLst>
                <a:cxn ang="0">
                  <a:pos x="65" y="10"/>
                </a:cxn>
                <a:cxn ang="0">
                  <a:pos x="65" y="12"/>
                </a:cxn>
                <a:cxn ang="0">
                  <a:pos x="65" y="15"/>
                </a:cxn>
                <a:cxn ang="0">
                  <a:pos x="59" y="41"/>
                </a:cxn>
                <a:cxn ang="0">
                  <a:pos x="52" y="41"/>
                </a:cxn>
                <a:cxn ang="0">
                  <a:pos x="57" y="18"/>
                </a:cxn>
                <a:cxn ang="0">
                  <a:pos x="58" y="15"/>
                </a:cxn>
                <a:cxn ang="0">
                  <a:pos x="58" y="12"/>
                </a:cxn>
                <a:cxn ang="0">
                  <a:pos x="57" y="8"/>
                </a:cxn>
                <a:cxn ang="0">
                  <a:pos x="52" y="6"/>
                </a:cxn>
                <a:cxn ang="0">
                  <a:pos x="46" y="8"/>
                </a:cxn>
                <a:cxn ang="0">
                  <a:pos x="39" y="11"/>
                </a:cxn>
                <a:cxn ang="0">
                  <a:pos x="39" y="13"/>
                </a:cxn>
                <a:cxn ang="0">
                  <a:pos x="39" y="16"/>
                </a:cxn>
                <a:cxn ang="0">
                  <a:pos x="33" y="41"/>
                </a:cxn>
                <a:cxn ang="0">
                  <a:pos x="26" y="41"/>
                </a:cxn>
                <a:cxn ang="0">
                  <a:pos x="31" y="18"/>
                </a:cxn>
                <a:cxn ang="0">
                  <a:pos x="32" y="15"/>
                </a:cxn>
                <a:cxn ang="0">
                  <a:pos x="32" y="12"/>
                </a:cxn>
                <a:cxn ang="0">
                  <a:pos x="31" y="7"/>
                </a:cxn>
                <a:cxn ang="0">
                  <a:pos x="26" y="6"/>
                </a:cxn>
                <a:cxn ang="0">
                  <a:pos x="21" y="7"/>
                </a:cxn>
                <a:cxn ang="0">
                  <a:pos x="14" y="11"/>
                </a:cxn>
                <a:cxn ang="0">
                  <a:pos x="7" y="41"/>
                </a:cxn>
                <a:cxn ang="0">
                  <a:pos x="0" y="41"/>
                </a:cxn>
                <a:cxn ang="0">
                  <a:pos x="9" y="1"/>
                </a:cxn>
                <a:cxn ang="0">
                  <a:pos x="16" y="1"/>
                </a:cxn>
                <a:cxn ang="0">
                  <a:pos x="15" y="5"/>
                </a:cxn>
                <a:cxn ang="0">
                  <a:pos x="22" y="1"/>
                </a:cxn>
                <a:cxn ang="0">
                  <a:pos x="29" y="0"/>
                </a:cxn>
                <a:cxn ang="0">
                  <a:pos x="36" y="2"/>
                </a:cxn>
                <a:cxn ang="0">
                  <a:pos x="39" y="6"/>
                </a:cxn>
                <a:cxn ang="0">
                  <a:pos x="47" y="1"/>
                </a:cxn>
                <a:cxn ang="0">
                  <a:pos x="55" y="0"/>
                </a:cxn>
                <a:cxn ang="0">
                  <a:pos x="63" y="2"/>
                </a:cxn>
                <a:cxn ang="0">
                  <a:pos x="65" y="10"/>
                </a:cxn>
              </a:cxnLst>
              <a:rect l="0" t="0" r="r" b="b"/>
              <a:pathLst>
                <a:path w="65" h="41">
                  <a:moveTo>
                    <a:pt x="65" y="10"/>
                  </a:moveTo>
                  <a:cubicBezTo>
                    <a:pt x="65" y="11"/>
                    <a:pt x="65" y="12"/>
                    <a:pt x="65" y="12"/>
                  </a:cubicBezTo>
                  <a:cubicBezTo>
                    <a:pt x="65" y="13"/>
                    <a:pt x="65" y="14"/>
                    <a:pt x="65" y="1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17"/>
                    <a:pt x="58" y="16"/>
                    <a:pt x="58" y="15"/>
                  </a:cubicBezTo>
                  <a:cubicBezTo>
                    <a:pt x="58" y="14"/>
                    <a:pt x="58" y="13"/>
                    <a:pt x="58" y="12"/>
                  </a:cubicBezTo>
                  <a:cubicBezTo>
                    <a:pt x="58" y="10"/>
                    <a:pt x="58" y="9"/>
                    <a:pt x="57" y="8"/>
                  </a:cubicBezTo>
                  <a:cubicBezTo>
                    <a:pt x="56" y="7"/>
                    <a:pt x="54" y="6"/>
                    <a:pt x="52" y="6"/>
                  </a:cubicBezTo>
                  <a:cubicBezTo>
                    <a:pt x="50" y="6"/>
                    <a:pt x="48" y="7"/>
                    <a:pt x="46" y="8"/>
                  </a:cubicBezTo>
                  <a:cubicBezTo>
                    <a:pt x="44" y="9"/>
                    <a:pt x="41" y="10"/>
                    <a:pt x="39" y="11"/>
                  </a:cubicBezTo>
                  <a:cubicBezTo>
                    <a:pt x="39" y="12"/>
                    <a:pt x="39" y="13"/>
                    <a:pt x="39" y="13"/>
                  </a:cubicBezTo>
                  <a:cubicBezTo>
                    <a:pt x="39" y="14"/>
                    <a:pt x="39" y="15"/>
                    <a:pt x="39" y="1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7"/>
                    <a:pt x="32" y="16"/>
                    <a:pt x="32" y="15"/>
                  </a:cubicBezTo>
                  <a:cubicBezTo>
                    <a:pt x="32" y="14"/>
                    <a:pt x="32" y="13"/>
                    <a:pt x="32" y="12"/>
                  </a:cubicBezTo>
                  <a:cubicBezTo>
                    <a:pt x="32" y="10"/>
                    <a:pt x="32" y="8"/>
                    <a:pt x="31" y="7"/>
                  </a:cubicBezTo>
                  <a:cubicBezTo>
                    <a:pt x="29" y="6"/>
                    <a:pt x="28" y="6"/>
                    <a:pt x="26" y="6"/>
                  </a:cubicBezTo>
                  <a:cubicBezTo>
                    <a:pt x="24" y="6"/>
                    <a:pt x="23" y="6"/>
                    <a:pt x="21" y="7"/>
                  </a:cubicBezTo>
                  <a:cubicBezTo>
                    <a:pt x="19" y="8"/>
                    <a:pt x="17" y="9"/>
                    <a:pt x="14" y="1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8" y="4"/>
                    <a:pt x="20" y="2"/>
                    <a:pt x="22" y="1"/>
                  </a:cubicBezTo>
                  <a:cubicBezTo>
                    <a:pt x="24" y="0"/>
                    <a:pt x="27" y="0"/>
                    <a:pt x="29" y="0"/>
                  </a:cubicBezTo>
                  <a:cubicBezTo>
                    <a:pt x="32" y="0"/>
                    <a:pt x="34" y="0"/>
                    <a:pt x="36" y="2"/>
                  </a:cubicBezTo>
                  <a:cubicBezTo>
                    <a:pt x="37" y="3"/>
                    <a:pt x="38" y="4"/>
                    <a:pt x="39" y="6"/>
                  </a:cubicBezTo>
                  <a:cubicBezTo>
                    <a:pt x="42" y="4"/>
                    <a:pt x="45" y="2"/>
                    <a:pt x="47" y="1"/>
                  </a:cubicBezTo>
                  <a:cubicBezTo>
                    <a:pt x="50" y="0"/>
                    <a:pt x="52" y="0"/>
                    <a:pt x="55" y="0"/>
                  </a:cubicBezTo>
                  <a:cubicBezTo>
                    <a:pt x="58" y="0"/>
                    <a:pt x="61" y="1"/>
                    <a:pt x="63" y="2"/>
                  </a:cubicBezTo>
                  <a:cubicBezTo>
                    <a:pt x="65" y="4"/>
                    <a:pt x="65" y="7"/>
                    <a:pt x="65" y="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2346" y="2143"/>
              <a:ext cx="78" cy="86"/>
            </a:xfrm>
            <a:custGeom>
              <a:avLst/>
              <a:gdLst/>
              <a:ahLst/>
              <a:cxnLst>
                <a:cxn ang="0">
                  <a:pos x="26" y="37"/>
                </a:cxn>
                <a:cxn ang="0">
                  <a:pos x="24" y="39"/>
                </a:cxn>
                <a:cxn ang="0">
                  <a:pos x="20" y="41"/>
                </a:cxn>
                <a:cxn ang="0">
                  <a:pos x="16" y="42"/>
                </a:cxn>
                <a:cxn ang="0">
                  <a:pos x="11" y="43"/>
                </a:cxn>
                <a:cxn ang="0">
                  <a:pos x="3" y="40"/>
                </a:cxn>
                <a:cxn ang="0">
                  <a:pos x="0" y="33"/>
                </a:cxn>
                <a:cxn ang="0">
                  <a:pos x="2" y="24"/>
                </a:cxn>
                <a:cxn ang="0">
                  <a:pos x="8" y="19"/>
                </a:cxn>
                <a:cxn ang="0">
                  <a:pos x="18" y="16"/>
                </a:cxn>
                <a:cxn ang="0">
                  <a:pos x="31" y="15"/>
                </a:cxn>
                <a:cxn ang="0">
                  <a:pos x="32" y="13"/>
                </a:cxn>
                <a:cxn ang="0">
                  <a:pos x="32" y="11"/>
                </a:cxn>
                <a:cxn ang="0">
                  <a:pos x="31" y="9"/>
                </a:cxn>
                <a:cxn ang="0">
                  <a:pos x="29" y="7"/>
                </a:cxn>
                <a:cxn ang="0">
                  <a:pos x="26" y="6"/>
                </a:cxn>
                <a:cxn ang="0">
                  <a:pos x="23" y="6"/>
                </a:cxn>
                <a:cxn ang="0">
                  <a:pos x="16" y="7"/>
                </a:cxn>
                <a:cxn ang="0">
                  <a:pos x="9" y="9"/>
                </a:cxn>
                <a:cxn ang="0">
                  <a:pos x="9" y="9"/>
                </a:cxn>
                <a:cxn ang="0">
                  <a:pos x="10" y="2"/>
                </a:cxn>
                <a:cxn ang="0">
                  <a:pos x="16" y="1"/>
                </a:cxn>
                <a:cxn ang="0">
                  <a:pos x="24" y="0"/>
                </a:cxn>
                <a:cxn ang="0">
                  <a:pos x="35" y="2"/>
                </a:cxn>
                <a:cxn ang="0">
                  <a:pos x="39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2" y="41"/>
                </a:cxn>
                <a:cxn ang="0">
                  <a:pos x="25" y="41"/>
                </a:cxn>
                <a:cxn ang="0">
                  <a:pos x="26" y="37"/>
                </a:cxn>
                <a:cxn ang="0">
                  <a:pos x="30" y="20"/>
                </a:cxn>
                <a:cxn ang="0">
                  <a:pos x="20" y="21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7" y="31"/>
                </a:cxn>
                <a:cxn ang="0">
                  <a:pos x="9" y="35"/>
                </a:cxn>
                <a:cxn ang="0">
                  <a:pos x="14" y="37"/>
                </a:cxn>
                <a:cxn ang="0">
                  <a:pos x="21" y="35"/>
                </a:cxn>
                <a:cxn ang="0">
                  <a:pos x="27" y="32"/>
                </a:cxn>
                <a:cxn ang="0">
                  <a:pos x="30" y="20"/>
                </a:cxn>
              </a:cxnLst>
              <a:rect l="0" t="0" r="r" b="b"/>
              <a:pathLst>
                <a:path w="39" h="43">
                  <a:moveTo>
                    <a:pt x="26" y="37"/>
                  </a:moveTo>
                  <a:cubicBezTo>
                    <a:pt x="26" y="38"/>
                    <a:pt x="25" y="38"/>
                    <a:pt x="24" y="39"/>
                  </a:cubicBezTo>
                  <a:cubicBezTo>
                    <a:pt x="22" y="40"/>
                    <a:pt x="21" y="40"/>
                    <a:pt x="20" y="41"/>
                  </a:cubicBezTo>
                  <a:cubicBezTo>
                    <a:pt x="19" y="41"/>
                    <a:pt x="18" y="42"/>
                    <a:pt x="16" y="42"/>
                  </a:cubicBezTo>
                  <a:cubicBezTo>
                    <a:pt x="15" y="42"/>
                    <a:pt x="13" y="43"/>
                    <a:pt x="11" y="43"/>
                  </a:cubicBezTo>
                  <a:cubicBezTo>
                    <a:pt x="8" y="43"/>
                    <a:pt x="5" y="42"/>
                    <a:pt x="3" y="40"/>
                  </a:cubicBezTo>
                  <a:cubicBezTo>
                    <a:pt x="1" y="38"/>
                    <a:pt x="0" y="36"/>
                    <a:pt x="0" y="33"/>
                  </a:cubicBezTo>
                  <a:cubicBezTo>
                    <a:pt x="0" y="29"/>
                    <a:pt x="1" y="27"/>
                    <a:pt x="2" y="24"/>
                  </a:cubicBezTo>
                  <a:cubicBezTo>
                    <a:pt x="4" y="22"/>
                    <a:pt x="6" y="20"/>
                    <a:pt x="8" y="19"/>
                  </a:cubicBezTo>
                  <a:cubicBezTo>
                    <a:pt x="11" y="18"/>
                    <a:pt x="14" y="17"/>
                    <a:pt x="18" y="16"/>
                  </a:cubicBezTo>
                  <a:cubicBezTo>
                    <a:pt x="22" y="15"/>
                    <a:pt x="26" y="15"/>
                    <a:pt x="31" y="15"/>
                  </a:cubicBezTo>
                  <a:cubicBezTo>
                    <a:pt x="31" y="14"/>
                    <a:pt x="32" y="13"/>
                    <a:pt x="32" y="13"/>
                  </a:cubicBezTo>
                  <a:cubicBezTo>
                    <a:pt x="32" y="12"/>
                    <a:pt x="32" y="12"/>
                    <a:pt x="32" y="11"/>
                  </a:cubicBezTo>
                  <a:cubicBezTo>
                    <a:pt x="32" y="10"/>
                    <a:pt x="32" y="9"/>
                    <a:pt x="31" y="9"/>
                  </a:cubicBezTo>
                  <a:cubicBezTo>
                    <a:pt x="31" y="8"/>
                    <a:pt x="30" y="7"/>
                    <a:pt x="29" y="7"/>
                  </a:cubicBezTo>
                  <a:cubicBezTo>
                    <a:pt x="28" y="6"/>
                    <a:pt x="27" y="6"/>
                    <a:pt x="26" y="6"/>
                  </a:cubicBezTo>
                  <a:cubicBezTo>
                    <a:pt x="25" y="6"/>
                    <a:pt x="24" y="6"/>
                    <a:pt x="23" y="6"/>
                  </a:cubicBezTo>
                  <a:cubicBezTo>
                    <a:pt x="21" y="6"/>
                    <a:pt x="18" y="6"/>
                    <a:pt x="16" y="7"/>
                  </a:cubicBezTo>
                  <a:cubicBezTo>
                    <a:pt x="13" y="7"/>
                    <a:pt x="11" y="8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2"/>
                    <a:pt x="14" y="1"/>
                    <a:pt x="16" y="1"/>
                  </a:cubicBezTo>
                  <a:cubicBezTo>
                    <a:pt x="19" y="0"/>
                    <a:pt x="21" y="0"/>
                    <a:pt x="24" y="0"/>
                  </a:cubicBezTo>
                  <a:cubicBezTo>
                    <a:pt x="29" y="0"/>
                    <a:pt x="32" y="1"/>
                    <a:pt x="35" y="2"/>
                  </a:cubicBezTo>
                  <a:cubicBezTo>
                    <a:pt x="37" y="4"/>
                    <a:pt x="39" y="6"/>
                    <a:pt x="39" y="10"/>
                  </a:cubicBezTo>
                  <a:cubicBezTo>
                    <a:pt x="39" y="11"/>
                    <a:pt x="39" y="11"/>
                    <a:pt x="39" y="12"/>
                  </a:cubicBezTo>
                  <a:cubicBezTo>
                    <a:pt x="38" y="13"/>
                    <a:pt x="38" y="13"/>
                    <a:pt x="38" y="14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5" y="41"/>
                    <a:pt x="25" y="41"/>
                    <a:pt x="25" y="41"/>
                  </a:cubicBezTo>
                  <a:lnTo>
                    <a:pt x="26" y="37"/>
                  </a:lnTo>
                  <a:close/>
                  <a:moveTo>
                    <a:pt x="30" y="20"/>
                  </a:moveTo>
                  <a:cubicBezTo>
                    <a:pt x="26" y="20"/>
                    <a:pt x="23" y="21"/>
                    <a:pt x="20" y="21"/>
                  </a:cubicBezTo>
                  <a:cubicBezTo>
                    <a:pt x="17" y="21"/>
                    <a:pt x="15" y="22"/>
                    <a:pt x="13" y="23"/>
                  </a:cubicBezTo>
                  <a:cubicBezTo>
                    <a:pt x="11" y="24"/>
                    <a:pt x="10" y="25"/>
                    <a:pt x="9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7" y="33"/>
                    <a:pt x="8" y="34"/>
                    <a:pt x="9" y="35"/>
                  </a:cubicBezTo>
                  <a:cubicBezTo>
                    <a:pt x="10" y="36"/>
                    <a:pt x="12" y="37"/>
                    <a:pt x="14" y="37"/>
                  </a:cubicBezTo>
                  <a:cubicBezTo>
                    <a:pt x="17" y="37"/>
                    <a:pt x="19" y="36"/>
                    <a:pt x="21" y="35"/>
                  </a:cubicBezTo>
                  <a:cubicBezTo>
                    <a:pt x="23" y="34"/>
                    <a:pt x="25" y="33"/>
                    <a:pt x="27" y="32"/>
                  </a:cubicBezTo>
                  <a:lnTo>
                    <a:pt x="30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2439" y="2121"/>
              <a:ext cx="56" cy="105"/>
            </a:xfrm>
            <a:custGeom>
              <a:avLst/>
              <a:gdLst/>
              <a:ahLst/>
              <a:cxnLst>
                <a:cxn ang="0">
                  <a:pos x="28" y="12"/>
                </a:cxn>
                <a:cxn ang="0">
                  <a:pos x="27" y="17"/>
                </a:cxn>
                <a:cxn ang="0">
                  <a:pos x="13" y="17"/>
                </a:cxn>
                <a:cxn ang="0">
                  <a:pos x="9" y="36"/>
                </a:cxn>
                <a:cxn ang="0">
                  <a:pos x="8" y="39"/>
                </a:cxn>
                <a:cxn ang="0">
                  <a:pos x="8" y="42"/>
                </a:cxn>
                <a:cxn ang="0">
                  <a:pos x="9" y="46"/>
                </a:cxn>
                <a:cxn ang="0">
                  <a:pos x="14" y="48"/>
                </a:cxn>
                <a:cxn ang="0">
                  <a:pos x="17" y="47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19" y="52"/>
                </a:cxn>
                <a:cxn ang="0">
                  <a:pos x="15" y="53"/>
                </a:cxn>
                <a:cxn ang="0">
                  <a:pos x="11" y="53"/>
                </a:cxn>
                <a:cxn ang="0">
                  <a:pos x="3" y="51"/>
                </a:cxn>
                <a:cxn ang="0">
                  <a:pos x="0" y="44"/>
                </a:cxn>
                <a:cxn ang="0">
                  <a:pos x="1" y="42"/>
                </a:cxn>
                <a:cxn ang="0">
                  <a:pos x="1" y="39"/>
                </a:cxn>
                <a:cxn ang="0">
                  <a:pos x="6" y="17"/>
                </a:cxn>
                <a:cxn ang="0">
                  <a:pos x="2" y="17"/>
                </a:cxn>
                <a:cxn ang="0">
                  <a:pos x="3" y="12"/>
                </a:cxn>
                <a:cxn ang="0">
                  <a:pos x="7" y="12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4" y="12"/>
                </a:cxn>
                <a:cxn ang="0">
                  <a:pos x="28" y="12"/>
                </a:cxn>
              </a:cxnLst>
              <a:rect l="0" t="0" r="r" b="b"/>
              <a:pathLst>
                <a:path w="28" h="53">
                  <a:moveTo>
                    <a:pt x="28" y="12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8"/>
                    <a:pt x="8" y="39"/>
                  </a:cubicBezTo>
                  <a:cubicBezTo>
                    <a:pt x="8" y="41"/>
                    <a:pt x="8" y="42"/>
                    <a:pt x="8" y="42"/>
                  </a:cubicBezTo>
                  <a:cubicBezTo>
                    <a:pt x="8" y="44"/>
                    <a:pt x="8" y="45"/>
                    <a:pt x="9" y="46"/>
                  </a:cubicBezTo>
                  <a:cubicBezTo>
                    <a:pt x="10" y="47"/>
                    <a:pt x="11" y="48"/>
                    <a:pt x="14" y="48"/>
                  </a:cubicBezTo>
                  <a:cubicBezTo>
                    <a:pt x="15" y="48"/>
                    <a:pt x="16" y="47"/>
                    <a:pt x="17" y="47"/>
                  </a:cubicBezTo>
                  <a:cubicBezTo>
                    <a:pt x="19" y="47"/>
                    <a:pt x="20" y="47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8" y="53"/>
                    <a:pt x="16" y="53"/>
                    <a:pt x="15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8" y="53"/>
                    <a:pt x="5" y="53"/>
                    <a:pt x="3" y="51"/>
                  </a:cubicBezTo>
                  <a:cubicBezTo>
                    <a:pt x="1" y="50"/>
                    <a:pt x="0" y="47"/>
                    <a:pt x="0" y="44"/>
                  </a:cubicBezTo>
                  <a:cubicBezTo>
                    <a:pt x="0" y="43"/>
                    <a:pt x="1" y="43"/>
                    <a:pt x="1" y="42"/>
                  </a:cubicBezTo>
                  <a:cubicBezTo>
                    <a:pt x="1" y="41"/>
                    <a:pt x="1" y="40"/>
                    <a:pt x="1" y="3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28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Freeform 20"/>
            <p:cNvSpPr>
              <a:spLocks noEditPoints="1"/>
            </p:cNvSpPr>
            <p:nvPr/>
          </p:nvSpPr>
          <p:spPr bwMode="auto">
            <a:xfrm>
              <a:off x="2493" y="2116"/>
              <a:ext cx="41" cy="108"/>
            </a:xfrm>
            <a:custGeom>
              <a:avLst/>
              <a:gdLst/>
              <a:ahLst/>
              <a:cxnLst>
                <a:cxn ang="0">
                  <a:pos x="33" y="28"/>
                </a:cxn>
                <a:cxn ang="0">
                  <a:pos x="14" y="108"/>
                </a:cxn>
                <a:cxn ang="0">
                  <a:pos x="0" y="108"/>
                </a:cxn>
                <a:cxn ang="0">
                  <a:pos x="18" y="28"/>
                </a:cxn>
                <a:cxn ang="0">
                  <a:pos x="33" y="28"/>
                </a:cxn>
                <a:cxn ang="0">
                  <a:pos x="41" y="0"/>
                </a:cxn>
                <a:cxn ang="0">
                  <a:pos x="37" y="14"/>
                </a:cxn>
                <a:cxn ang="0">
                  <a:pos x="20" y="14"/>
                </a:cxn>
                <a:cxn ang="0">
                  <a:pos x="24" y="0"/>
                </a:cxn>
                <a:cxn ang="0">
                  <a:pos x="41" y="0"/>
                </a:cxn>
              </a:cxnLst>
              <a:rect l="0" t="0" r="r" b="b"/>
              <a:pathLst>
                <a:path w="41" h="108">
                  <a:moveTo>
                    <a:pt x="33" y="28"/>
                  </a:moveTo>
                  <a:lnTo>
                    <a:pt x="14" y="108"/>
                  </a:lnTo>
                  <a:lnTo>
                    <a:pt x="0" y="108"/>
                  </a:lnTo>
                  <a:lnTo>
                    <a:pt x="18" y="28"/>
                  </a:lnTo>
                  <a:lnTo>
                    <a:pt x="33" y="28"/>
                  </a:lnTo>
                  <a:close/>
                  <a:moveTo>
                    <a:pt x="41" y="0"/>
                  </a:moveTo>
                  <a:lnTo>
                    <a:pt x="37" y="14"/>
                  </a:lnTo>
                  <a:lnTo>
                    <a:pt x="20" y="14"/>
                  </a:lnTo>
                  <a:lnTo>
                    <a:pt x="24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Freeform 21"/>
            <p:cNvSpPr>
              <a:spLocks noEditPoints="1"/>
            </p:cNvSpPr>
            <p:nvPr/>
          </p:nvSpPr>
          <p:spPr bwMode="auto">
            <a:xfrm>
              <a:off x="2537" y="2143"/>
              <a:ext cx="74" cy="86"/>
            </a:xfrm>
            <a:custGeom>
              <a:avLst/>
              <a:gdLst/>
              <a:ahLst/>
              <a:cxnLst>
                <a:cxn ang="0">
                  <a:pos x="38" y="15"/>
                </a:cxn>
                <a:cxn ang="0">
                  <a:pos x="37" y="26"/>
                </a:cxn>
                <a:cxn ang="0">
                  <a:pos x="32" y="35"/>
                </a:cxn>
                <a:cxn ang="0">
                  <a:pos x="25" y="40"/>
                </a:cxn>
                <a:cxn ang="0">
                  <a:pos x="15" y="43"/>
                </a:cxn>
                <a:cxn ang="0">
                  <a:pos x="4" y="39"/>
                </a:cxn>
                <a:cxn ang="0">
                  <a:pos x="0" y="27"/>
                </a:cxn>
                <a:cxn ang="0">
                  <a:pos x="2" y="17"/>
                </a:cxn>
                <a:cxn ang="0">
                  <a:pos x="7" y="8"/>
                </a:cxn>
                <a:cxn ang="0">
                  <a:pos x="14" y="2"/>
                </a:cxn>
                <a:cxn ang="0">
                  <a:pos x="23" y="0"/>
                </a:cxn>
                <a:cxn ang="0">
                  <a:pos x="34" y="4"/>
                </a:cxn>
                <a:cxn ang="0">
                  <a:pos x="38" y="15"/>
                </a:cxn>
                <a:cxn ang="0">
                  <a:pos x="28" y="31"/>
                </a:cxn>
                <a:cxn ang="0">
                  <a:pos x="31" y="24"/>
                </a:cxn>
                <a:cxn ang="0">
                  <a:pos x="32" y="16"/>
                </a:cxn>
                <a:cxn ang="0">
                  <a:pos x="29" y="8"/>
                </a:cxn>
                <a:cxn ang="0">
                  <a:pos x="22" y="6"/>
                </a:cxn>
                <a:cxn ang="0">
                  <a:pos x="16" y="7"/>
                </a:cxn>
                <a:cxn ang="0">
                  <a:pos x="11" y="12"/>
                </a:cxn>
                <a:cxn ang="0">
                  <a:pos x="8" y="19"/>
                </a:cxn>
                <a:cxn ang="0">
                  <a:pos x="7" y="27"/>
                </a:cxn>
                <a:cxn ang="0">
                  <a:pos x="10" y="34"/>
                </a:cxn>
                <a:cxn ang="0">
                  <a:pos x="16" y="37"/>
                </a:cxn>
                <a:cxn ang="0">
                  <a:pos x="23" y="35"/>
                </a:cxn>
                <a:cxn ang="0">
                  <a:pos x="28" y="31"/>
                </a:cxn>
              </a:cxnLst>
              <a:rect l="0" t="0" r="r" b="b"/>
              <a:pathLst>
                <a:path w="38" h="43">
                  <a:moveTo>
                    <a:pt x="38" y="15"/>
                  </a:moveTo>
                  <a:cubicBezTo>
                    <a:pt x="38" y="19"/>
                    <a:pt x="38" y="22"/>
                    <a:pt x="37" y="26"/>
                  </a:cubicBezTo>
                  <a:cubicBezTo>
                    <a:pt x="36" y="29"/>
                    <a:pt x="34" y="32"/>
                    <a:pt x="32" y="35"/>
                  </a:cubicBezTo>
                  <a:cubicBezTo>
                    <a:pt x="30" y="37"/>
                    <a:pt x="28" y="39"/>
                    <a:pt x="25" y="40"/>
                  </a:cubicBezTo>
                  <a:cubicBezTo>
                    <a:pt x="22" y="42"/>
                    <a:pt x="19" y="43"/>
                    <a:pt x="15" y="43"/>
                  </a:cubicBezTo>
                  <a:cubicBezTo>
                    <a:pt x="11" y="43"/>
                    <a:pt x="7" y="41"/>
                    <a:pt x="4" y="39"/>
                  </a:cubicBezTo>
                  <a:cubicBezTo>
                    <a:pt x="2" y="36"/>
                    <a:pt x="0" y="32"/>
                    <a:pt x="0" y="27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3" y="13"/>
                    <a:pt x="5" y="11"/>
                    <a:pt x="7" y="8"/>
                  </a:cubicBezTo>
                  <a:cubicBezTo>
                    <a:pt x="9" y="6"/>
                    <a:pt x="11" y="4"/>
                    <a:pt x="14" y="2"/>
                  </a:cubicBezTo>
                  <a:cubicBezTo>
                    <a:pt x="17" y="1"/>
                    <a:pt x="20" y="0"/>
                    <a:pt x="23" y="0"/>
                  </a:cubicBezTo>
                  <a:cubicBezTo>
                    <a:pt x="28" y="0"/>
                    <a:pt x="32" y="1"/>
                    <a:pt x="34" y="4"/>
                  </a:cubicBezTo>
                  <a:cubicBezTo>
                    <a:pt x="37" y="7"/>
                    <a:pt x="38" y="10"/>
                    <a:pt x="38" y="15"/>
                  </a:cubicBezTo>
                  <a:close/>
                  <a:moveTo>
                    <a:pt x="28" y="31"/>
                  </a:moveTo>
                  <a:cubicBezTo>
                    <a:pt x="29" y="29"/>
                    <a:pt x="30" y="26"/>
                    <a:pt x="31" y="24"/>
                  </a:cubicBezTo>
                  <a:cubicBezTo>
                    <a:pt x="31" y="21"/>
                    <a:pt x="32" y="19"/>
                    <a:pt x="32" y="16"/>
                  </a:cubicBezTo>
                  <a:cubicBezTo>
                    <a:pt x="32" y="12"/>
                    <a:pt x="31" y="10"/>
                    <a:pt x="29" y="8"/>
                  </a:cubicBezTo>
                  <a:cubicBezTo>
                    <a:pt x="27" y="6"/>
                    <a:pt x="25" y="6"/>
                    <a:pt x="22" y="6"/>
                  </a:cubicBezTo>
                  <a:cubicBezTo>
                    <a:pt x="20" y="6"/>
                    <a:pt x="18" y="6"/>
                    <a:pt x="16" y="7"/>
                  </a:cubicBezTo>
                  <a:cubicBezTo>
                    <a:pt x="14" y="8"/>
                    <a:pt x="13" y="10"/>
                    <a:pt x="11" y="12"/>
                  </a:cubicBezTo>
                  <a:cubicBezTo>
                    <a:pt x="10" y="14"/>
                    <a:pt x="9" y="16"/>
                    <a:pt x="8" y="19"/>
                  </a:cubicBezTo>
                  <a:cubicBezTo>
                    <a:pt x="8" y="21"/>
                    <a:pt x="7" y="24"/>
                    <a:pt x="7" y="27"/>
                  </a:cubicBezTo>
                  <a:cubicBezTo>
                    <a:pt x="7" y="30"/>
                    <a:pt x="8" y="32"/>
                    <a:pt x="10" y="34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19" y="37"/>
                    <a:pt x="21" y="36"/>
                    <a:pt x="23" y="35"/>
                  </a:cubicBezTo>
                  <a:cubicBezTo>
                    <a:pt x="25" y="34"/>
                    <a:pt x="26" y="33"/>
                    <a:pt x="28" y="3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625" y="2143"/>
              <a:ext cx="80" cy="81"/>
            </a:xfrm>
            <a:custGeom>
              <a:avLst/>
              <a:gdLst/>
              <a:ahLst/>
              <a:cxnLst>
                <a:cxn ang="0">
                  <a:pos x="40" y="10"/>
                </a:cxn>
                <a:cxn ang="0">
                  <a:pos x="40" y="13"/>
                </a:cxn>
                <a:cxn ang="0">
                  <a:pos x="39" y="15"/>
                </a:cxn>
                <a:cxn ang="0">
                  <a:pos x="33" y="41"/>
                </a:cxn>
                <a:cxn ang="0">
                  <a:pos x="27" y="41"/>
                </a:cxn>
                <a:cxn ang="0">
                  <a:pos x="32" y="18"/>
                </a:cxn>
                <a:cxn ang="0">
                  <a:pos x="32" y="15"/>
                </a:cxn>
                <a:cxn ang="0">
                  <a:pos x="33" y="12"/>
                </a:cxn>
                <a:cxn ang="0">
                  <a:pos x="31" y="8"/>
                </a:cxn>
                <a:cxn ang="0">
                  <a:pos x="26" y="6"/>
                </a:cxn>
                <a:cxn ang="0">
                  <a:pos x="20" y="8"/>
                </a:cxn>
                <a:cxn ang="0">
                  <a:pos x="13" y="11"/>
                </a:cxn>
                <a:cxn ang="0">
                  <a:pos x="6" y="41"/>
                </a:cxn>
                <a:cxn ang="0">
                  <a:pos x="0" y="41"/>
                </a:cxn>
                <a:cxn ang="0">
                  <a:pos x="9" y="1"/>
                </a:cxn>
                <a:cxn ang="0">
                  <a:pos x="16" y="1"/>
                </a:cxn>
                <a:cxn ang="0">
                  <a:pos x="15" y="5"/>
                </a:cxn>
                <a:cxn ang="0">
                  <a:pos x="22" y="1"/>
                </a:cxn>
                <a:cxn ang="0">
                  <a:pos x="29" y="0"/>
                </a:cxn>
                <a:cxn ang="0">
                  <a:pos x="37" y="3"/>
                </a:cxn>
                <a:cxn ang="0">
                  <a:pos x="40" y="10"/>
                </a:cxn>
              </a:cxnLst>
              <a:rect l="0" t="0" r="r" b="b"/>
              <a:pathLst>
                <a:path w="40" h="41">
                  <a:moveTo>
                    <a:pt x="40" y="10"/>
                  </a:moveTo>
                  <a:cubicBezTo>
                    <a:pt x="40" y="11"/>
                    <a:pt x="40" y="12"/>
                    <a:pt x="40" y="13"/>
                  </a:cubicBezTo>
                  <a:cubicBezTo>
                    <a:pt x="40" y="14"/>
                    <a:pt x="39" y="14"/>
                    <a:pt x="39" y="15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6"/>
                    <a:pt x="32" y="15"/>
                  </a:cubicBezTo>
                  <a:cubicBezTo>
                    <a:pt x="33" y="14"/>
                    <a:pt x="33" y="13"/>
                    <a:pt x="33" y="12"/>
                  </a:cubicBezTo>
                  <a:cubicBezTo>
                    <a:pt x="33" y="10"/>
                    <a:pt x="32" y="9"/>
                    <a:pt x="31" y="8"/>
                  </a:cubicBezTo>
                  <a:cubicBezTo>
                    <a:pt x="30" y="7"/>
                    <a:pt x="28" y="6"/>
                    <a:pt x="26" y="6"/>
                  </a:cubicBezTo>
                  <a:cubicBezTo>
                    <a:pt x="24" y="6"/>
                    <a:pt x="22" y="7"/>
                    <a:pt x="20" y="8"/>
                  </a:cubicBezTo>
                  <a:cubicBezTo>
                    <a:pt x="18" y="9"/>
                    <a:pt x="15" y="10"/>
                    <a:pt x="13" y="1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4"/>
                    <a:pt x="20" y="2"/>
                    <a:pt x="22" y="1"/>
                  </a:cubicBezTo>
                  <a:cubicBezTo>
                    <a:pt x="24" y="0"/>
                    <a:pt x="26" y="0"/>
                    <a:pt x="29" y="0"/>
                  </a:cubicBezTo>
                  <a:cubicBezTo>
                    <a:pt x="32" y="0"/>
                    <a:pt x="35" y="1"/>
                    <a:pt x="37" y="3"/>
                  </a:cubicBezTo>
                  <a:cubicBezTo>
                    <a:pt x="39" y="4"/>
                    <a:pt x="40" y="7"/>
                    <a:pt x="40" y="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2770" y="2143"/>
              <a:ext cx="74" cy="83"/>
            </a:xfrm>
            <a:custGeom>
              <a:avLst/>
              <a:gdLst/>
              <a:ahLst/>
              <a:cxnLst>
                <a:cxn ang="0">
                  <a:pos x="14" y="42"/>
                </a:cxn>
                <a:cxn ang="0">
                  <a:pos x="6" y="41"/>
                </a:cxn>
                <a:cxn ang="0">
                  <a:pos x="0" y="39"/>
                </a:cxn>
                <a:cxn ang="0">
                  <a:pos x="2" y="32"/>
                </a:cxn>
                <a:cxn ang="0">
                  <a:pos x="2" y="32"/>
                </a:cxn>
                <a:cxn ang="0">
                  <a:pos x="4" y="33"/>
                </a:cxn>
                <a:cxn ang="0">
                  <a:pos x="7" y="35"/>
                </a:cxn>
                <a:cxn ang="0">
                  <a:pos x="11" y="36"/>
                </a:cxn>
                <a:cxn ang="0">
                  <a:pos x="16" y="37"/>
                </a:cxn>
                <a:cxn ang="0">
                  <a:pos x="24" y="35"/>
                </a:cxn>
                <a:cxn ang="0">
                  <a:pos x="26" y="30"/>
                </a:cxn>
                <a:cxn ang="0">
                  <a:pos x="25" y="27"/>
                </a:cxn>
                <a:cxn ang="0">
                  <a:pos x="21" y="25"/>
                </a:cxn>
                <a:cxn ang="0">
                  <a:pos x="17" y="24"/>
                </a:cxn>
                <a:cxn ang="0">
                  <a:pos x="13" y="23"/>
                </a:cxn>
                <a:cxn ang="0">
                  <a:pos x="7" y="20"/>
                </a:cxn>
                <a:cxn ang="0">
                  <a:pos x="5" y="14"/>
                </a:cxn>
                <a:cxn ang="0">
                  <a:pos x="6" y="9"/>
                </a:cxn>
                <a:cxn ang="0">
                  <a:pos x="10" y="4"/>
                </a:cxn>
                <a:cxn ang="0">
                  <a:pos x="16" y="1"/>
                </a:cxn>
                <a:cxn ang="0">
                  <a:pos x="24" y="0"/>
                </a:cxn>
                <a:cxn ang="0">
                  <a:pos x="31" y="1"/>
                </a:cxn>
                <a:cxn ang="0">
                  <a:pos x="37" y="3"/>
                </a:cxn>
                <a:cxn ang="0">
                  <a:pos x="35" y="10"/>
                </a:cxn>
                <a:cxn ang="0">
                  <a:pos x="35" y="10"/>
                </a:cxn>
                <a:cxn ang="0">
                  <a:pos x="33" y="9"/>
                </a:cxn>
                <a:cxn ang="0">
                  <a:pos x="30" y="7"/>
                </a:cxn>
                <a:cxn ang="0">
                  <a:pos x="27" y="6"/>
                </a:cxn>
                <a:cxn ang="0">
                  <a:pos x="22" y="5"/>
                </a:cxn>
                <a:cxn ang="0">
                  <a:pos x="15" y="7"/>
                </a:cxn>
                <a:cxn ang="0">
                  <a:pos x="12" y="13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1" y="18"/>
                </a:cxn>
                <a:cxn ang="0">
                  <a:pos x="25" y="19"/>
                </a:cxn>
                <a:cxn ang="0">
                  <a:pos x="32" y="22"/>
                </a:cxn>
                <a:cxn ang="0">
                  <a:pos x="34" y="28"/>
                </a:cxn>
                <a:cxn ang="0">
                  <a:pos x="32" y="33"/>
                </a:cxn>
                <a:cxn ang="0">
                  <a:pos x="29" y="38"/>
                </a:cxn>
                <a:cxn ang="0">
                  <a:pos x="22" y="41"/>
                </a:cxn>
                <a:cxn ang="0">
                  <a:pos x="14" y="42"/>
                </a:cxn>
              </a:cxnLst>
              <a:rect l="0" t="0" r="r" b="b"/>
              <a:pathLst>
                <a:path w="37" h="42">
                  <a:moveTo>
                    <a:pt x="14" y="42"/>
                  </a:moveTo>
                  <a:cubicBezTo>
                    <a:pt x="11" y="42"/>
                    <a:pt x="8" y="42"/>
                    <a:pt x="6" y="41"/>
                  </a:cubicBezTo>
                  <a:cubicBezTo>
                    <a:pt x="4" y="41"/>
                    <a:pt x="2" y="40"/>
                    <a:pt x="0" y="39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2"/>
                    <a:pt x="3" y="33"/>
                    <a:pt x="4" y="33"/>
                  </a:cubicBezTo>
                  <a:cubicBezTo>
                    <a:pt x="5" y="34"/>
                    <a:pt x="6" y="34"/>
                    <a:pt x="7" y="35"/>
                  </a:cubicBezTo>
                  <a:cubicBezTo>
                    <a:pt x="8" y="36"/>
                    <a:pt x="10" y="36"/>
                    <a:pt x="11" y="36"/>
                  </a:cubicBezTo>
                  <a:cubicBezTo>
                    <a:pt x="12" y="37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4"/>
                    <a:pt x="26" y="32"/>
                    <a:pt x="26" y="30"/>
                  </a:cubicBezTo>
                  <a:cubicBezTo>
                    <a:pt x="26" y="28"/>
                    <a:pt x="26" y="27"/>
                    <a:pt x="25" y="27"/>
                  </a:cubicBezTo>
                  <a:cubicBezTo>
                    <a:pt x="24" y="26"/>
                    <a:pt x="23" y="25"/>
                    <a:pt x="21" y="25"/>
                  </a:cubicBezTo>
                  <a:cubicBezTo>
                    <a:pt x="20" y="25"/>
                    <a:pt x="19" y="24"/>
                    <a:pt x="17" y="24"/>
                  </a:cubicBezTo>
                  <a:cubicBezTo>
                    <a:pt x="16" y="24"/>
                    <a:pt x="15" y="24"/>
                    <a:pt x="13" y="23"/>
                  </a:cubicBezTo>
                  <a:cubicBezTo>
                    <a:pt x="11" y="22"/>
                    <a:pt x="8" y="21"/>
                    <a:pt x="7" y="20"/>
                  </a:cubicBezTo>
                  <a:cubicBezTo>
                    <a:pt x="6" y="18"/>
                    <a:pt x="5" y="16"/>
                    <a:pt x="5" y="14"/>
                  </a:cubicBezTo>
                  <a:cubicBezTo>
                    <a:pt x="5" y="12"/>
                    <a:pt x="6" y="11"/>
                    <a:pt x="6" y="9"/>
                  </a:cubicBezTo>
                  <a:cubicBezTo>
                    <a:pt x="7" y="7"/>
                    <a:pt x="8" y="6"/>
                    <a:pt x="10" y="4"/>
                  </a:cubicBezTo>
                  <a:cubicBezTo>
                    <a:pt x="12" y="3"/>
                    <a:pt x="13" y="2"/>
                    <a:pt x="16" y="1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6" y="0"/>
                    <a:pt x="29" y="0"/>
                    <a:pt x="31" y="1"/>
                  </a:cubicBezTo>
                  <a:cubicBezTo>
                    <a:pt x="33" y="2"/>
                    <a:pt x="35" y="2"/>
                    <a:pt x="37" y="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4" y="9"/>
                    <a:pt x="33" y="9"/>
                  </a:cubicBezTo>
                  <a:cubicBezTo>
                    <a:pt x="32" y="8"/>
                    <a:pt x="32" y="8"/>
                    <a:pt x="30" y="7"/>
                  </a:cubicBezTo>
                  <a:cubicBezTo>
                    <a:pt x="29" y="7"/>
                    <a:pt x="28" y="6"/>
                    <a:pt x="27" y="6"/>
                  </a:cubicBezTo>
                  <a:cubicBezTo>
                    <a:pt x="25" y="6"/>
                    <a:pt x="24" y="5"/>
                    <a:pt x="22" y="5"/>
                  </a:cubicBezTo>
                  <a:cubicBezTo>
                    <a:pt x="19" y="5"/>
                    <a:pt x="17" y="6"/>
                    <a:pt x="15" y="7"/>
                  </a:cubicBezTo>
                  <a:cubicBezTo>
                    <a:pt x="13" y="9"/>
                    <a:pt x="12" y="10"/>
                    <a:pt x="12" y="13"/>
                  </a:cubicBezTo>
                  <a:cubicBezTo>
                    <a:pt x="12" y="14"/>
                    <a:pt x="13" y="15"/>
                    <a:pt x="14" y="16"/>
                  </a:cubicBezTo>
                  <a:cubicBezTo>
                    <a:pt x="15" y="16"/>
                    <a:pt x="16" y="17"/>
                    <a:pt x="18" y="18"/>
                  </a:cubicBezTo>
                  <a:cubicBezTo>
                    <a:pt x="19" y="18"/>
                    <a:pt x="20" y="18"/>
                    <a:pt x="21" y="18"/>
                  </a:cubicBezTo>
                  <a:cubicBezTo>
                    <a:pt x="23" y="19"/>
                    <a:pt x="24" y="19"/>
                    <a:pt x="25" y="19"/>
                  </a:cubicBezTo>
                  <a:cubicBezTo>
                    <a:pt x="28" y="20"/>
                    <a:pt x="30" y="21"/>
                    <a:pt x="32" y="22"/>
                  </a:cubicBezTo>
                  <a:cubicBezTo>
                    <a:pt x="33" y="24"/>
                    <a:pt x="34" y="26"/>
                    <a:pt x="34" y="28"/>
                  </a:cubicBezTo>
                  <a:cubicBezTo>
                    <a:pt x="34" y="30"/>
                    <a:pt x="33" y="32"/>
                    <a:pt x="32" y="33"/>
                  </a:cubicBezTo>
                  <a:cubicBezTo>
                    <a:pt x="31" y="35"/>
                    <a:pt x="30" y="37"/>
                    <a:pt x="29" y="38"/>
                  </a:cubicBezTo>
                  <a:cubicBezTo>
                    <a:pt x="27" y="39"/>
                    <a:pt x="25" y="41"/>
                    <a:pt x="22" y="41"/>
                  </a:cubicBezTo>
                  <a:cubicBezTo>
                    <a:pt x="20" y="42"/>
                    <a:pt x="17" y="42"/>
                    <a:pt x="14" y="4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2852" y="2143"/>
              <a:ext cx="76" cy="83"/>
            </a:xfrm>
            <a:custGeom>
              <a:avLst/>
              <a:gdLst/>
              <a:ahLst/>
              <a:cxnLst>
                <a:cxn ang="0">
                  <a:pos x="18" y="42"/>
                </a:cxn>
                <a:cxn ang="0">
                  <a:pos x="5" y="38"/>
                </a:cxn>
                <a:cxn ang="0">
                  <a:pos x="0" y="27"/>
                </a:cxn>
                <a:cxn ang="0">
                  <a:pos x="7" y="8"/>
                </a:cxn>
                <a:cxn ang="0">
                  <a:pos x="24" y="0"/>
                </a:cxn>
                <a:cxn ang="0">
                  <a:pos x="35" y="3"/>
                </a:cxn>
                <a:cxn ang="0">
                  <a:pos x="38" y="13"/>
                </a:cxn>
                <a:cxn ang="0">
                  <a:pos x="38" y="16"/>
                </a:cxn>
                <a:cxn ang="0">
                  <a:pos x="37" y="22"/>
                </a:cxn>
                <a:cxn ang="0">
                  <a:pos x="8" y="22"/>
                </a:cxn>
                <a:cxn ang="0">
                  <a:pos x="7" y="24"/>
                </a:cxn>
                <a:cxn ang="0">
                  <a:pos x="7" y="26"/>
                </a:cxn>
                <a:cxn ang="0">
                  <a:pos x="10" y="34"/>
                </a:cxn>
                <a:cxn ang="0">
                  <a:pos x="19" y="37"/>
                </a:cxn>
                <a:cxn ang="0">
                  <a:pos x="27" y="35"/>
                </a:cxn>
                <a:cxn ang="0">
                  <a:pos x="34" y="32"/>
                </a:cxn>
                <a:cxn ang="0">
                  <a:pos x="35" y="32"/>
                </a:cxn>
                <a:cxn ang="0">
                  <a:pos x="33" y="39"/>
                </a:cxn>
                <a:cxn ang="0">
                  <a:pos x="30" y="40"/>
                </a:cxn>
                <a:cxn ang="0">
                  <a:pos x="26" y="41"/>
                </a:cxn>
                <a:cxn ang="0">
                  <a:pos x="22" y="42"/>
                </a:cxn>
                <a:cxn ang="0">
                  <a:pos x="18" y="42"/>
                </a:cxn>
                <a:cxn ang="0">
                  <a:pos x="32" y="17"/>
                </a:cxn>
                <a:cxn ang="0">
                  <a:pos x="32" y="15"/>
                </a:cxn>
                <a:cxn ang="0">
                  <a:pos x="32" y="13"/>
                </a:cxn>
                <a:cxn ang="0">
                  <a:pos x="30" y="7"/>
                </a:cxn>
                <a:cxn ang="0">
                  <a:pos x="23" y="5"/>
                </a:cxn>
                <a:cxn ang="0">
                  <a:pos x="14" y="8"/>
                </a:cxn>
                <a:cxn ang="0">
                  <a:pos x="8" y="17"/>
                </a:cxn>
                <a:cxn ang="0">
                  <a:pos x="32" y="17"/>
                </a:cxn>
              </a:cxnLst>
              <a:rect l="0" t="0" r="r" b="b"/>
              <a:pathLst>
                <a:path w="38" h="42">
                  <a:moveTo>
                    <a:pt x="18" y="42"/>
                  </a:moveTo>
                  <a:cubicBezTo>
                    <a:pt x="12" y="42"/>
                    <a:pt x="8" y="41"/>
                    <a:pt x="5" y="38"/>
                  </a:cubicBezTo>
                  <a:cubicBezTo>
                    <a:pt x="2" y="36"/>
                    <a:pt x="0" y="32"/>
                    <a:pt x="0" y="27"/>
                  </a:cubicBezTo>
                  <a:cubicBezTo>
                    <a:pt x="0" y="19"/>
                    <a:pt x="2" y="13"/>
                    <a:pt x="7" y="8"/>
                  </a:cubicBezTo>
                  <a:cubicBezTo>
                    <a:pt x="12" y="2"/>
                    <a:pt x="17" y="0"/>
                    <a:pt x="24" y="0"/>
                  </a:cubicBezTo>
                  <a:cubicBezTo>
                    <a:pt x="29" y="0"/>
                    <a:pt x="32" y="1"/>
                    <a:pt x="35" y="3"/>
                  </a:cubicBezTo>
                  <a:cubicBezTo>
                    <a:pt x="37" y="6"/>
                    <a:pt x="38" y="9"/>
                    <a:pt x="38" y="13"/>
                  </a:cubicBezTo>
                  <a:cubicBezTo>
                    <a:pt x="38" y="14"/>
                    <a:pt x="38" y="15"/>
                    <a:pt x="38" y="16"/>
                  </a:cubicBezTo>
                  <a:cubicBezTo>
                    <a:pt x="38" y="18"/>
                    <a:pt x="38" y="20"/>
                    <a:pt x="3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3"/>
                    <a:pt x="7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9"/>
                    <a:pt x="8" y="32"/>
                    <a:pt x="10" y="34"/>
                  </a:cubicBezTo>
                  <a:cubicBezTo>
                    <a:pt x="12" y="36"/>
                    <a:pt x="15" y="37"/>
                    <a:pt x="19" y="37"/>
                  </a:cubicBezTo>
                  <a:cubicBezTo>
                    <a:pt x="22" y="37"/>
                    <a:pt x="24" y="36"/>
                    <a:pt x="27" y="35"/>
                  </a:cubicBezTo>
                  <a:cubicBezTo>
                    <a:pt x="30" y="34"/>
                    <a:pt x="32" y="33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1" y="40"/>
                    <a:pt x="30" y="40"/>
                  </a:cubicBezTo>
                  <a:cubicBezTo>
                    <a:pt x="29" y="41"/>
                    <a:pt x="28" y="41"/>
                    <a:pt x="26" y="41"/>
                  </a:cubicBezTo>
                  <a:cubicBezTo>
                    <a:pt x="25" y="42"/>
                    <a:pt x="23" y="42"/>
                    <a:pt x="22" y="42"/>
                  </a:cubicBezTo>
                  <a:cubicBezTo>
                    <a:pt x="21" y="42"/>
                    <a:pt x="20" y="42"/>
                    <a:pt x="18" y="42"/>
                  </a:cubicBezTo>
                  <a:close/>
                  <a:moveTo>
                    <a:pt x="32" y="17"/>
                  </a:moveTo>
                  <a:cubicBezTo>
                    <a:pt x="32" y="16"/>
                    <a:pt x="32" y="16"/>
                    <a:pt x="32" y="15"/>
                  </a:cubicBezTo>
                  <a:cubicBezTo>
                    <a:pt x="32" y="15"/>
                    <a:pt x="32" y="14"/>
                    <a:pt x="32" y="13"/>
                  </a:cubicBezTo>
                  <a:cubicBezTo>
                    <a:pt x="32" y="11"/>
                    <a:pt x="31" y="9"/>
                    <a:pt x="30" y="7"/>
                  </a:cubicBezTo>
                  <a:cubicBezTo>
                    <a:pt x="28" y="6"/>
                    <a:pt x="26" y="5"/>
                    <a:pt x="23" y="5"/>
                  </a:cubicBezTo>
                  <a:cubicBezTo>
                    <a:pt x="20" y="5"/>
                    <a:pt x="17" y="6"/>
                    <a:pt x="14" y="8"/>
                  </a:cubicBezTo>
                  <a:cubicBezTo>
                    <a:pt x="11" y="11"/>
                    <a:pt x="9" y="13"/>
                    <a:pt x="8" y="17"/>
                  </a:cubicBezTo>
                  <a:lnTo>
                    <a:pt x="32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940" y="2143"/>
              <a:ext cx="73" cy="83"/>
            </a:xfrm>
            <a:custGeom>
              <a:avLst/>
              <a:gdLst/>
              <a:ahLst/>
              <a:cxnLst>
                <a:cxn ang="0">
                  <a:pos x="16" y="42"/>
                </a:cxn>
                <a:cxn ang="0">
                  <a:pos x="9" y="42"/>
                </a:cxn>
                <a:cxn ang="0">
                  <a:pos x="4" y="39"/>
                </a:cxn>
                <a:cxn ang="0">
                  <a:pos x="1" y="34"/>
                </a:cxn>
                <a:cxn ang="0">
                  <a:pos x="0" y="27"/>
                </a:cxn>
                <a:cxn ang="0">
                  <a:pos x="2" y="17"/>
                </a:cxn>
                <a:cxn ang="0">
                  <a:pos x="7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31" y="1"/>
                </a:cxn>
                <a:cxn ang="0">
                  <a:pos x="36" y="3"/>
                </a:cxn>
                <a:cxn ang="0">
                  <a:pos x="35" y="11"/>
                </a:cxn>
                <a:cxn ang="0">
                  <a:pos x="35" y="11"/>
                </a:cxn>
                <a:cxn ang="0">
                  <a:pos x="33" y="9"/>
                </a:cxn>
                <a:cxn ang="0">
                  <a:pos x="30" y="8"/>
                </a:cxn>
                <a:cxn ang="0">
                  <a:pos x="27" y="6"/>
                </a:cxn>
                <a:cxn ang="0">
                  <a:pos x="23" y="6"/>
                </a:cxn>
                <a:cxn ang="0">
                  <a:pos x="11" y="12"/>
                </a:cxn>
                <a:cxn ang="0">
                  <a:pos x="7" y="26"/>
                </a:cxn>
                <a:cxn ang="0">
                  <a:pos x="10" y="34"/>
                </a:cxn>
                <a:cxn ang="0">
                  <a:pos x="17" y="37"/>
                </a:cxn>
                <a:cxn ang="0">
                  <a:pos x="22" y="36"/>
                </a:cxn>
                <a:cxn ang="0">
                  <a:pos x="25" y="35"/>
                </a:cxn>
                <a:cxn ang="0">
                  <a:pos x="29" y="33"/>
                </a:cxn>
                <a:cxn ang="0">
                  <a:pos x="31" y="31"/>
                </a:cxn>
                <a:cxn ang="0">
                  <a:pos x="31" y="31"/>
                </a:cxn>
                <a:cxn ang="0">
                  <a:pos x="30" y="39"/>
                </a:cxn>
                <a:cxn ang="0">
                  <a:pos x="23" y="41"/>
                </a:cxn>
                <a:cxn ang="0">
                  <a:pos x="16" y="42"/>
                </a:cxn>
              </a:cxnLst>
              <a:rect l="0" t="0" r="r" b="b"/>
              <a:pathLst>
                <a:path w="36" h="42">
                  <a:moveTo>
                    <a:pt x="16" y="42"/>
                  </a:moveTo>
                  <a:cubicBezTo>
                    <a:pt x="14" y="42"/>
                    <a:pt x="11" y="42"/>
                    <a:pt x="9" y="42"/>
                  </a:cubicBezTo>
                  <a:cubicBezTo>
                    <a:pt x="8" y="41"/>
                    <a:pt x="6" y="40"/>
                    <a:pt x="4" y="39"/>
                  </a:cubicBezTo>
                  <a:cubicBezTo>
                    <a:pt x="3" y="37"/>
                    <a:pt x="2" y="36"/>
                    <a:pt x="1" y="34"/>
                  </a:cubicBezTo>
                  <a:cubicBezTo>
                    <a:pt x="0" y="32"/>
                    <a:pt x="0" y="30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6"/>
                    <a:pt x="11" y="4"/>
                    <a:pt x="14" y="2"/>
                  </a:cubicBezTo>
                  <a:cubicBezTo>
                    <a:pt x="17" y="1"/>
                    <a:pt x="21" y="0"/>
                    <a:pt x="24" y="0"/>
                  </a:cubicBezTo>
                  <a:cubicBezTo>
                    <a:pt x="27" y="0"/>
                    <a:pt x="29" y="0"/>
                    <a:pt x="31" y="1"/>
                  </a:cubicBezTo>
                  <a:cubicBezTo>
                    <a:pt x="33" y="2"/>
                    <a:pt x="35" y="3"/>
                    <a:pt x="36" y="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0"/>
                    <a:pt x="33" y="10"/>
                    <a:pt x="33" y="9"/>
                  </a:cubicBezTo>
                  <a:cubicBezTo>
                    <a:pt x="32" y="9"/>
                    <a:pt x="31" y="8"/>
                    <a:pt x="30" y="8"/>
                  </a:cubicBezTo>
                  <a:cubicBezTo>
                    <a:pt x="29" y="7"/>
                    <a:pt x="28" y="7"/>
                    <a:pt x="27" y="6"/>
                  </a:cubicBezTo>
                  <a:cubicBezTo>
                    <a:pt x="26" y="6"/>
                    <a:pt x="24" y="6"/>
                    <a:pt x="23" y="6"/>
                  </a:cubicBezTo>
                  <a:cubicBezTo>
                    <a:pt x="18" y="6"/>
                    <a:pt x="14" y="8"/>
                    <a:pt x="11" y="12"/>
                  </a:cubicBezTo>
                  <a:cubicBezTo>
                    <a:pt x="9" y="16"/>
                    <a:pt x="7" y="20"/>
                    <a:pt x="7" y="26"/>
                  </a:cubicBezTo>
                  <a:cubicBezTo>
                    <a:pt x="7" y="30"/>
                    <a:pt x="8" y="32"/>
                    <a:pt x="10" y="34"/>
                  </a:cubicBezTo>
                  <a:cubicBezTo>
                    <a:pt x="11" y="36"/>
                    <a:pt x="14" y="37"/>
                    <a:pt x="17" y="37"/>
                  </a:cubicBezTo>
                  <a:cubicBezTo>
                    <a:pt x="19" y="37"/>
                    <a:pt x="20" y="36"/>
                    <a:pt x="22" y="36"/>
                  </a:cubicBezTo>
                  <a:cubicBezTo>
                    <a:pt x="23" y="36"/>
                    <a:pt x="24" y="35"/>
                    <a:pt x="25" y="35"/>
                  </a:cubicBezTo>
                  <a:cubicBezTo>
                    <a:pt x="27" y="34"/>
                    <a:pt x="28" y="34"/>
                    <a:pt x="29" y="33"/>
                  </a:cubicBezTo>
                  <a:cubicBezTo>
                    <a:pt x="30" y="32"/>
                    <a:pt x="30" y="32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28" y="40"/>
                    <a:pt x="26" y="41"/>
                    <a:pt x="23" y="41"/>
                  </a:cubicBezTo>
                  <a:cubicBezTo>
                    <a:pt x="21" y="42"/>
                    <a:pt x="19" y="42"/>
                    <a:pt x="16" y="4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3017" y="2145"/>
              <a:ext cx="83" cy="8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1" y="40"/>
                </a:cxn>
                <a:cxn ang="0">
                  <a:pos x="25" y="40"/>
                </a:cxn>
                <a:cxn ang="0">
                  <a:pos x="26" y="36"/>
                </a:cxn>
                <a:cxn ang="0">
                  <a:pos x="18" y="40"/>
                </a:cxn>
                <a:cxn ang="0">
                  <a:pos x="11" y="42"/>
                </a:cxn>
                <a:cxn ang="0">
                  <a:pos x="3" y="39"/>
                </a:cxn>
                <a:cxn ang="0">
                  <a:pos x="0" y="31"/>
                </a:cxn>
                <a:cxn ang="0">
                  <a:pos x="1" y="29"/>
                </a:cxn>
                <a:cxn ang="0">
                  <a:pos x="1" y="26"/>
                </a:cxn>
                <a:cxn ang="0">
                  <a:pos x="7" y="0"/>
                </a:cxn>
                <a:cxn ang="0">
                  <a:pos x="14" y="0"/>
                </a:cxn>
                <a:cxn ang="0">
                  <a:pos x="9" y="23"/>
                </a:cxn>
                <a:cxn ang="0">
                  <a:pos x="8" y="26"/>
                </a:cxn>
                <a:cxn ang="0">
                  <a:pos x="8" y="29"/>
                </a:cxn>
                <a:cxn ang="0">
                  <a:pos x="9" y="34"/>
                </a:cxn>
                <a:cxn ang="0">
                  <a:pos x="14" y="35"/>
                </a:cxn>
                <a:cxn ang="0">
                  <a:pos x="21" y="34"/>
                </a:cxn>
                <a:cxn ang="0">
                  <a:pos x="27" y="30"/>
                </a:cxn>
                <a:cxn ang="0">
                  <a:pos x="34" y="0"/>
                </a:cxn>
                <a:cxn ang="0">
                  <a:pos x="41" y="0"/>
                </a:cxn>
              </a:cxnLst>
              <a:rect l="0" t="0" r="r" b="b"/>
              <a:pathLst>
                <a:path w="41" h="42">
                  <a:moveTo>
                    <a:pt x="41" y="0"/>
                  </a:moveTo>
                  <a:cubicBezTo>
                    <a:pt x="31" y="40"/>
                    <a:pt x="31" y="40"/>
                    <a:pt x="31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3" y="38"/>
                    <a:pt x="21" y="39"/>
                    <a:pt x="18" y="40"/>
                  </a:cubicBezTo>
                  <a:cubicBezTo>
                    <a:pt x="16" y="41"/>
                    <a:pt x="14" y="42"/>
                    <a:pt x="11" y="42"/>
                  </a:cubicBezTo>
                  <a:cubicBezTo>
                    <a:pt x="8" y="42"/>
                    <a:pt x="5" y="41"/>
                    <a:pt x="3" y="39"/>
                  </a:cubicBezTo>
                  <a:cubicBezTo>
                    <a:pt x="1" y="37"/>
                    <a:pt x="0" y="35"/>
                    <a:pt x="0" y="31"/>
                  </a:cubicBezTo>
                  <a:cubicBezTo>
                    <a:pt x="0" y="31"/>
                    <a:pt x="0" y="30"/>
                    <a:pt x="1" y="29"/>
                  </a:cubicBezTo>
                  <a:cubicBezTo>
                    <a:pt x="1" y="28"/>
                    <a:pt x="1" y="27"/>
                    <a:pt x="1" y="2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5"/>
                    <a:pt x="8" y="26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8" y="31"/>
                    <a:pt x="8" y="33"/>
                    <a:pt x="9" y="34"/>
                  </a:cubicBezTo>
                  <a:cubicBezTo>
                    <a:pt x="10" y="35"/>
                    <a:pt x="12" y="35"/>
                    <a:pt x="14" y="35"/>
                  </a:cubicBezTo>
                  <a:cubicBezTo>
                    <a:pt x="16" y="35"/>
                    <a:pt x="18" y="35"/>
                    <a:pt x="21" y="34"/>
                  </a:cubicBezTo>
                  <a:cubicBezTo>
                    <a:pt x="23" y="33"/>
                    <a:pt x="25" y="32"/>
                    <a:pt x="27" y="3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3109" y="2145"/>
              <a:ext cx="68" cy="79"/>
            </a:xfrm>
            <a:custGeom>
              <a:avLst/>
              <a:gdLst/>
              <a:ahLst/>
              <a:cxnLst>
                <a:cxn ang="0">
                  <a:pos x="32" y="7"/>
                </a:cxn>
                <a:cxn ang="0">
                  <a:pos x="32" y="7"/>
                </a:cxn>
                <a:cxn ang="0">
                  <a:pos x="29" y="7"/>
                </a:cxn>
                <a:cxn ang="0">
                  <a:pos x="26" y="6"/>
                </a:cxn>
                <a:cxn ang="0">
                  <a:pos x="19" y="8"/>
                </a:cxn>
                <a:cxn ang="0">
                  <a:pos x="13" y="12"/>
                </a:cxn>
                <a:cxn ang="0">
                  <a:pos x="6" y="40"/>
                </a:cxn>
                <a:cxn ang="0">
                  <a:pos x="0" y="40"/>
                </a:cxn>
                <a:cxn ang="0">
                  <a:pos x="9" y="0"/>
                </a:cxn>
                <a:cxn ang="0">
                  <a:pos x="16" y="0"/>
                </a:cxn>
                <a:cxn ang="0">
                  <a:pos x="14" y="6"/>
                </a:cxn>
                <a:cxn ang="0">
                  <a:pos x="22" y="1"/>
                </a:cxn>
                <a:cxn ang="0">
                  <a:pos x="29" y="0"/>
                </a:cxn>
                <a:cxn ang="0">
                  <a:pos x="31" y="0"/>
                </a:cxn>
                <a:cxn ang="0">
                  <a:pos x="34" y="0"/>
                </a:cxn>
                <a:cxn ang="0">
                  <a:pos x="32" y="7"/>
                </a:cxn>
              </a:cxnLst>
              <a:rect l="0" t="0" r="r" b="b"/>
              <a:pathLst>
                <a:path w="34" h="40">
                  <a:moveTo>
                    <a:pt x="32" y="7"/>
                  </a:move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0" y="7"/>
                    <a:pt x="29" y="7"/>
                  </a:cubicBezTo>
                  <a:cubicBezTo>
                    <a:pt x="28" y="7"/>
                    <a:pt x="27" y="6"/>
                    <a:pt x="26" y="6"/>
                  </a:cubicBezTo>
                  <a:cubicBezTo>
                    <a:pt x="24" y="6"/>
                    <a:pt x="22" y="7"/>
                    <a:pt x="19" y="8"/>
                  </a:cubicBezTo>
                  <a:cubicBezTo>
                    <a:pt x="17" y="9"/>
                    <a:pt x="15" y="10"/>
                    <a:pt x="13" y="12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7" y="4"/>
                    <a:pt x="20" y="2"/>
                    <a:pt x="22" y="1"/>
                  </a:cubicBezTo>
                  <a:cubicBezTo>
                    <a:pt x="25" y="0"/>
                    <a:pt x="27" y="0"/>
                    <a:pt x="29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3" y="0"/>
                    <a:pt x="34" y="0"/>
                  </a:cubicBezTo>
                  <a:lnTo>
                    <a:pt x="32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7" name="Freeform 28"/>
            <p:cNvSpPr>
              <a:spLocks noEditPoints="1"/>
            </p:cNvSpPr>
            <p:nvPr/>
          </p:nvSpPr>
          <p:spPr bwMode="auto">
            <a:xfrm>
              <a:off x="3170" y="2116"/>
              <a:ext cx="41" cy="108"/>
            </a:xfrm>
            <a:custGeom>
              <a:avLst/>
              <a:gdLst/>
              <a:ahLst/>
              <a:cxnLst>
                <a:cxn ang="0">
                  <a:pos x="32" y="28"/>
                </a:cxn>
                <a:cxn ang="0">
                  <a:pos x="14" y="108"/>
                </a:cxn>
                <a:cxn ang="0">
                  <a:pos x="0" y="108"/>
                </a:cxn>
                <a:cxn ang="0">
                  <a:pos x="18" y="28"/>
                </a:cxn>
                <a:cxn ang="0">
                  <a:pos x="32" y="28"/>
                </a:cxn>
                <a:cxn ang="0">
                  <a:pos x="40" y="0"/>
                </a:cxn>
                <a:cxn ang="0">
                  <a:pos x="36" y="14"/>
                </a:cxn>
                <a:cxn ang="0">
                  <a:pos x="20" y="14"/>
                </a:cxn>
                <a:cxn ang="0">
                  <a:pos x="24" y="0"/>
                </a:cxn>
                <a:cxn ang="0">
                  <a:pos x="40" y="0"/>
                </a:cxn>
              </a:cxnLst>
              <a:rect l="0" t="0" r="r" b="b"/>
              <a:pathLst>
                <a:path w="40" h="108">
                  <a:moveTo>
                    <a:pt x="32" y="28"/>
                  </a:moveTo>
                  <a:lnTo>
                    <a:pt x="14" y="108"/>
                  </a:lnTo>
                  <a:lnTo>
                    <a:pt x="0" y="108"/>
                  </a:lnTo>
                  <a:lnTo>
                    <a:pt x="18" y="28"/>
                  </a:lnTo>
                  <a:lnTo>
                    <a:pt x="32" y="28"/>
                  </a:lnTo>
                  <a:close/>
                  <a:moveTo>
                    <a:pt x="40" y="0"/>
                  </a:moveTo>
                  <a:lnTo>
                    <a:pt x="36" y="14"/>
                  </a:lnTo>
                  <a:lnTo>
                    <a:pt x="20" y="14"/>
                  </a:lnTo>
                  <a:lnTo>
                    <a:pt x="2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3215" y="2121"/>
              <a:ext cx="54" cy="105"/>
            </a:xfrm>
            <a:custGeom>
              <a:avLst/>
              <a:gdLst/>
              <a:ahLst/>
              <a:cxnLst>
                <a:cxn ang="0">
                  <a:pos x="27" y="12"/>
                </a:cxn>
                <a:cxn ang="0">
                  <a:pos x="26" y="17"/>
                </a:cxn>
                <a:cxn ang="0">
                  <a:pos x="12" y="17"/>
                </a:cxn>
                <a:cxn ang="0">
                  <a:pos x="8" y="36"/>
                </a:cxn>
                <a:cxn ang="0">
                  <a:pos x="7" y="39"/>
                </a:cxn>
                <a:cxn ang="0">
                  <a:pos x="7" y="42"/>
                </a:cxn>
                <a:cxn ang="0">
                  <a:pos x="8" y="46"/>
                </a:cxn>
                <a:cxn ang="0">
                  <a:pos x="13" y="48"/>
                </a:cxn>
                <a:cxn ang="0">
                  <a:pos x="17" y="47"/>
                </a:cxn>
                <a:cxn ang="0">
                  <a:pos x="19" y="46"/>
                </a:cxn>
                <a:cxn ang="0">
                  <a:pos x="20" y="46"/>
                </a:cxn>
                <a:cxn ang="0">
                  <a:pos x="18" y="52"/>
                </a:cxn>
                <a:cxn ang="0">
                  <a:pos x="14" y="53"/>
                </a:cxn>
                <a:cxn ang="0">
                  <a:pos x="10" y="53"/>
                </a:cxn>
                <a:cxn ang="0">
                  <a:pos x="2" y="51"/>
                </a:cxn>
                <a:cxn ang="0">
                  <a:pos x="0" y="44"/>
                </a:cxn>
                <a:cxn ang="0">
                  <a:pos x="0" y="42"/>
                </a:cxn>
                <a:cxn ang="0">
                  <a:pos x="0" y="39"/>
                </a:cxn>
                <a:cxn ang="0">
                  <a:pos x="5" y="17"/>
                </a:cxn>
                <a:cxn ang="0">
                  <a:pos x="1" y="17"/>
                </a:cxn>
                <a:cxn ang="0">
                  <a:pos x="2" y="12"/>
                </a:cxn>
                <a:cxn ang="0">
                  <a:pos x="7" y="12"/>
                </a:cxn>
                <a:cxn ang="0">
                  <a:pos x="9" y="0"/>
                </a:cxn>
                <a:cxn ang="0">
                  <a:pos x="16" y="0"/>
                </a:cxn>
                <a:cxn ang="0">
                  <a:pos x="13" y="12"/>
                </a:cxn>
                <a:cxn ang="0">
                  <a:pos x="27" y="12"/>
                </a:cxn>
              </a:cxnLst>
              <a:rect l="0" t="0" r="r" b="b"/>
              <a:pathLst>
                <a:path w="27" h="53">
                  <a:moveTo>
                    <a:pt x="27" y="12"/>
                  </a:moveTo>
                  <a:cubicBezTo>
                    <a:pt x="26" y="17"/>
                    <a:pt x="26" y="17"/>
                    <a:pt x="26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7" y="38"/>
                    <a:pt x="7" y="39"/>
                  </a:cubicBezTo>
                  <a:cubicBezTo>
                    <a:pt x="7" y="41"/>
                    <a:pt x="7" y="42"/>
                    <a:pt x="7" y="42"/>
                  </a:cubicBezTo>
                  <a:cubicBezTo>
                    <a:pt x="7" y="44"/>
                    <a:pt x="7" y="45"/>
                    <a:pt x="8" y="46"/>
                  </a:cubicBezTo>
                  <a:cubicBezTo>
                    <a:pt x="9" y="47"/>
                    <a:pt x="11" y="48"/>
                    <a:pt x="13" y="48"/>
                  </a:cubicBezTo>
                  <a:cubicBezTo>
                    <a:pt x="14" y="48"/>
                    <a:pt x="15" y="47"/>
                    <a:pt x="17" y="47"/>
                  </a:cubicBezTo>
                  <a:cubicBezTo>
                    <a:pt x="18" y="47"/>
                    <a:pt x="19" y="47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7" y="53"/>
                    <a:pt x="16" y="53"/>
                    <a:pt x="14" y="53"/>
                  </a:cubicBezTo>
                  <a:cubicBezTo>
                    <a:pt x="13" y="53"/>
                    <a:pt x="11" y="53"/>
                    <a:pt x="10" y="53"/>
                  </a:cubicBezTo>
                  <a:cubicBezTo>
                    <a:pt x="7" y="53"/>
                    <a:pt x="4" y="53"/>
                    <a:pt x="2" y="51"/>
                  </a:cubicBezTo>
                  <a:cubicBezTo>
                    <a:pt x="1" y="50"/>
                    <a:pt x="0" y="47"/>
                    <a:pt x="0" y="44"/>
                  </a:cubicBezTo>
                  <a:cubicBezTo>
                    <a:pt x="0" y="43"/>
                    <a:pt x="0" y="43"/>
                    <a:pt x="0" y="42"/>
                  </a:cubicBezTo>
                  <a:cubicBezTo>
                    <a:pt x="0" y="41"/>
                    <a:pt x="0" y="40"/>
                    <a:pt x="0" y="3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12"/>
                    <a:pt x="13" y="12"/>
                    <a:pt x="13" y="12"/>
                  </a:cubicBezTo>
                  <a:lnTo>
                    <a:pt x="27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3268" y="2145"/>
              <a:ext cx="88" cy="110"/>
            </a:xfrm>
            <a:custGeom>
              <a:avLst/>
              <a:gdLst/>
              <a:ahLst/>
              <a:cxnLst>
                <a:cxn ang="0">
                  <a:pos x="14" y="110"/>
                </a:cxn>
                <a:cxn ang="0">
                  <a:pos x="0" y="110"/>
                </a:cxn>
                <a:cxn ang="0">
                  <a:pos x="24" y="76"/>
                </a:cxn>
                <a:cxn ang="0">
                  <a:pos x="8" y="0"/>
                </a:cxn>
                <a:cxn ang="0">
                  <a:pos x="22" y="0"/>
                </a:cxn>
                <a:cxn ang="0">
                  <a:pos x="34" y="60"/>
                </a:cxn>
                <a:cxn ang="0">
                  <a:pos x="72" y="0"/>
                </a:cxn>
                <a:cxn ang="0">
                  <a:pos x="88" y="0"/>
                </a:cxn>
                <a:cxn ang="0">
                  <a:pos x="14" y="110"/>
                </a:cxn>
              </a:cxnLst>
              <a:rect l="0" t="0" r="r" b="b"/>
              <a:pathLst>
                <a:path w="88" h="110">
                  <a:moveTo>
                    <a:pt x="14" y="110"/>
                  </a:moveTo>
                  <a:lnTo>
                    <a:pt x="0" y="110"/>
                  </a:lnTo>
                  <a:lnTo>
                    <a:pt x="24" y="76"/>
                  </a:lnTo>
                  <a:lnTo>
                    <a:pt x="8" y="0"/>
                  </a:lnTo>
                  <a:lnTo>
                    <a:pt x="22" y="0"/>
                  </a:lnTo>
                  <a:lnTo>
                    <a:pt x="34" y="60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4" y="1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" name="Freeform 31"/>
            <p:cNvSpPr>
              <a:spLocks noEditPoints="1"/>
            </p:cNvSpPr>
            <p:nvPr/>
          </p:nvSpPr>
          <p:spPr bwMode="auto">
            <a:xfrm>
              <a:off x="3407" y="2143"/>
              <a:ext cx="88" cy="112"/>
            </a:xfrm>
            <a:custGeom>
              <a:avLst/>
              <a:gdLst/>
              <a:ahLst/>
              <a:cxnLst>
                <a:cxn ang="0">
                  <a:pos x="44" y="14"/>
                </a:cxn>
                <a:cxn ang="0">
                  <a:pos x="42" y="25"/>
                </a:cxn>
                <a:cxn ang="0">
                  <a:pos x="37" y="34"/>
                </a:cxn>
                <a:cxn ang="0">
                  <a:pos x="30" y="40"/>
                </a:cxn>
                <a:cxn ang="0">
                  <a:pos x="21" y="42"/>
                </a:cxn>
                <a:cxn ang="0">
                  <a:pos x="15" y="42"/>
                </a:cxn>
                <a:cxn ang="0">
                  <a:pos x="10" y="39"/>
                </a:cxn>
                <a:cxn ang="0">
                  <a:pos x="6" y="56"/>
                </a:cxn>
                <a:cxn ang="0">
                  <a:pos x="0" y="56"/>
                </a:cxn>
                <a:cxn ang="0">
                  <a:pos x="12" y="1"/>
                </a:cxn>
                <a:cxn ang="0">
                  <a:pos x="19" y="1"/>
                </a:cxn>
                <a:cxn ang="0">
                  <a:pos x="18" y="5"/>
                </a:cxn>
                <a:cxn ang="0">
                  <a:pos x="25" y="1"/>
                </a:cxn>
                <a:cxn ang="0">
                  <a:pos x="32" y="0"/>
                </a:cxn>
                <a:cxn ang="0">
                  <a:pos x="41" y="4"/>
                </a:cxn>
                <a:cxn ang="0">
                  <a:pos x="44" y="14"/>
                </a:cxn>
                <a:cxn ang="0">
                  <a:pos x="37" y="15"/>
                </a:cxn>
                <a:cxn ang="0">
                  <a:pos x="35" y="8"/>
                </a:cxn>
                <a:cxn ang="0">
                  <a:pos x="29" y="6"/>
                </a:cxn>
                <a:cxn ang="0">
                  <a:pos x="23" y="8"/>
                </a:cxn>
                <a:cxn ang="0">
                  <a:pos x="17" y="11"/>
                </a:cxn>
                <a:cxn ang="0">
                  <a:pos x="11" y="34"/>
                </a:cxn>
                <a:cxn ang="0">
                  <a:pos x="16" y="36"/>
                </a:cxn>
                <a:cxn ang="0">
                  <a:pos x="21" y="36"/>
                </a:cxn>
                <a:cxn ang="0">
                  <a:pos x="28" y="35"/>
                </a:cxn>
                <a:cxn ang="0">
                  <a:pos x="33" y="30"/>
                </a:cxn>
                <a:cxn ang="0">
                  <a:pos x="36" y="23"/>
                </a:cxn>
                <a:cxn ang="0">
                  <a:pos x="37" y="15"/>
                </a:cxn>
              </a:cxnLst>
              <a:rect l="0" t="0" r="r" b="b"/>
              <a:pathLst>
                <a:path w="44" h="56">
                  <a:moveTo>
                    <a:pt x="44" y="14"/>
                  </a:moveTo>
                  <a:cubicBezTo>
                    <a:pt x="44" y="18"/>
                    <a:pt x="43" y="22"/>
                    <a:pt x="42" y="25"/>
                  </a:cubicBezTo>
                  <a:cubicBezTo>
                    <a:pt x="41" y="29"/>
                    <a:pt x="39" y="32"/>
                    <a:pt x="37" y="34"/>
                  </a:cubicBezTo>
                  <a:cubicBezTo>
                    <a:pt x="35" y="37"/>
                    <a:pt x="33" y="39"/>
                    <a:pt x="30" y="40"/>
                  </a:cubicBezTo>
                  <a:cubicBezTo>
                    <a:pt x="27" y="42"/>
                    <a:pt x="24" y="42"/>
                    <a:pt x="21" y="42"/>
                  </a:cubicBezTo>
                  <a:cubicBezTo>
                    <a:pt x="19" y="42"/>
                    <a:pt x="17" y="42"/>
                    <a:pt x="15" y="42"/>
                  </a:cubicBezTo>
                  <a:cubicBezTo>
                    <a:pt x="13" y="41"/>
                    <a:pt x="12" y="40"/>
                    <a:pt x="10" y="39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4"/>
                    <a:pt x="22" y="2"/>
                    <a:pt x="25" y="1"/>
                  </a:cubicBezTo>
                  <a:cubicBezTo>
                    <a:pt x="27" y="0"/>
                    <a:pt x="29" y="0"/>
                    <a:pt x="32" y="0"/>
                  </a:cubicBezTo>
                  <a:cubicBezTo>
                    <a:pt x="36" y="0"/>
                    <a:pt x="39" y="1"/>
                    <a:pt x="41" y="4"/>
                  </a:cubicBezTo>
                  <a:cubicBezTo>
                    <a:pt x="43" y="6"/>
                    <a:pt x="44" y="9"/>
                    <a:pt x="44" y="14"/>
                  </a:cubicBezTo>
                  <a:close/>
                  <a:moveTo>
                    <a:pt x="37" y="15"/>
                  </a:moveTo>
                  <a:cubicBezTo>
                    <a:pt x="37" y="12"/>
                    <a:pt x="36" y="10"/>
                    <a:pt x="35" y="8"/>
                  </a:cubicBezTo>
                  <a:cubicBezTo>
                    <a:pt x="34" y="7"/>
                    <a:pt x="32" y="6"/>
                    <a:pt x="29" y="6"/>
                  </a:cubicBezTo>
                  <a:cubicBezTo>
                    <a:pt x="27" y="6"/>
                    <a:pt x="25" y="7"/>
                    <a:pt x="23" y="8"/>
                  </a:cubicBezTo>
                  <a:cubicBezTo>
                    <a:pt x="21" y="9"/>
                    <a:pt x="19" y="10"/>
                    <a:pt x="17" y="1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5" y="35"/>
                    <a:pt x="16" y="36"/>
                  </a:cubicBezTo>
                  <a:cubicBezTo>
                    <a:pt x="17" y="36"/>
                    <a:pt x="19" y="36"/>
                    <a:pt x="21" y="36"/>
                  </a:cubicBezTo>
                  <a:cubicBezTo>
                    <a:pt x="24" y="36"/>
                    <a:pt x="26" y="36"/>
                    <a:pt x="28" y="35"/>
                  </a:cubicBezTo>
                  <a:cubicBezTo>
                    <a:pt x="30" y="33"/>
                    <a:pt x="31" y="32"/>
                    <a:pt x="33" y="30"/>
                  </a:cubicBezTo>
                  <a:cubicBezTo>
                    <a:pt x="34" y="28"/>
                    <a:pt x="35" y="26"/>
                    <a:pt x="36" y="23"/>
                  </a:cubicBezTo>
                  <a:cubicBezTo>
                    <a:pt x="36" y="21"/>
                    <a:pt x="37" y="18"/>
                    <a:pt x="37" y="1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505" y="2145"/>
              <a:ext cx="68" cy="79"/>
            </a:xfrm>
            <a:custGeom>
              <a:avLst/>
              <a:gdLst/>
              <a:ahLst/>
              <a:cxnLst>
                <a:cxn ang="0">
                  <a:pos x="32" y="7"/>
                </a:cxn>
                <a:cxn ang="0">
                  <a:pos x="32" y="7"/>
                </a:cxn>
                <a:cxn ang="0">
                  <a:pos x="29" y="7"/>
                </a:cxn>
                <a:cxn ang="0">
                  <a:pos x="26" y="6"/>
                </a:cxn>
                <a:cxn ang="0">
                  <a:pos x="20" y="8"/>
                </a:cxn>
                <a:cxn ang="0">
                  <a:pos x="13" y="12"/>
                </a:cxn>
                <a:cxn ang="0">
                  <a:pos x="7" y="40"/>
                </a:cxn>
                <a:cxn ang="0">
                  <a:pos x="0" y="40"/>
                </a:cxn>
                <a:cxn ang="0">
                  <a:pos x="9" y="0"/>
                </a:cxn>
                <a:cxn ang="0">
                  <a:pos x="16" y="0"/>
                </a:cxn>
                <a:cxn ang="0">
                  <a:pos x="15" y="6"/>
                </a:cxn>
                <a:cxn ang="0">
                  <a:pos x="23" y="1"/>
                </a:cxn>
                <a:cxn ang="0">
                  <a:pos x="29" y="0"/>
                </a:cxn>
                <a:cxn ang="0">
                  <a:pos x="31" y="0"/>
                </a:cxn>
                <a:cxn ang="0">
                  <a:pos x="34" y="0"/>
                </a:cxn>
                <a:cxn ang="0">
                  <a:pos x="32" y="7"/>
                </a:cxn>
              </a:cxnLst>
              <a:rect l="0" t="0" r="r" b="b"/>
              <a:pathLst>
                <a:path w="34" h="40">
                  <a:moveTo>
                    <a:pt x="32" y="7"/>
                  </a:move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0" y="7"/>
                    <a:pt x="29" y="7"/>
                  </a:cubicBezTo>
                  <a:cubicBezTo>
                    <a:pt x="28" y="7"/>
                    <a:pt x="27" y="6"/>
                    <a:pt x="26" y="6"/>
                  </a:cubicBezTo>
                  <a:cubicBezTo>
                    <a:pt x="24" y="6"/>
                    <a:pt x="22" y="7"/>
                    <a:pt x="20" y="8"/>
                  </a:cubicBezTo>
                  <a:cubicBezTo>
                    <a:pt x="17" y="9"/>
                    <a:pt x="15" y="10"/>
                    <a:pt x="13" y="1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8" y="4"/>
                    <a:pt x="20" y="2"/>
                    <a:pt x="23" y="1"/>
                  </a:cubicBezTo>
                  <a:cubicBezTo>
                    <a:pt x="25" y="0"/>
                    <a:pt x="27" y="0"/>
                    <a:pt x="29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3" y="0"/>
                    <a:pt x="34" y="0"/>
                  </a:cubicBezTo>
                  <a:lnTo>
                    <a:pt x="32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2" name="Freeform 33"/>
            <p:cNvSpPr>
              <a:spLocks noEditPoints="1"/>
            </p:cNvSpPr>
            <p:nvPr/>
          </p:nvSpPr>
          <p:spPr bwMode="auto">
            <a:xfrm>
              <a:off x="3569" y="2143"/>
              <a:ext cx="78" cy="86"/>
            </a:xfrm>
            <a:custGeom>
              <a:avLst/>
              <a:gdLst/>
              <a:ahLst/>
              <a:cxnLst>
                <a:cxn ang="0">
                  <a:pos x="39" y="15"/>
                </a:cxn>
                <a:cxn ang="0">
                  <a:pos x="37" y="26"/>
                </a:cxn>
                <a:cxn ang="0">
                  <a:pos x="32" y="35"/>
                </a:cxn>
                <a:cxn ang="0">
                  <a:pos x="25" y="40"/>
                </a:cxn>
                <a:cxn ang="0">
                  <a:pos x="16" y="43"/>
                </a:cxn>
                <a:cxn ang="0">
                  <a:pos x="4" y="39"/>
                </a:cxn>
                <a:cxn ang="0">
                  <a:pos x="0" y="27"/>
                </a:cxn>
                <a:cxn ang="0">
                  <a:pos x="2" y="17"/>
                </a:cxn>
                <a:cxn ang="0">
                  <a:pos x="7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35" y="4"/>
                </a:cxn>
                <a:cxn ang="0">
                  <a:pos x="39" y="15"/>
                </a:cxn>
                <a:cxn ang="0">
                  <a:pos x="28" y="31"/>
                </a:cxn>
                <a:cxn ang="0">
                  <a:pos x="31" y="24"/>
                </a:cxn>
                <a:cxn ang="0">
                  <a:pos x="32" y="16"/>
                </a:cxn>
                <a:cxn ang="0">
                  <a:pos x="29" y="8"/>
                </a:cxn>
                <a:cxn ang="0">
                  <a:pos x="22" y="6"/>
                </a:cxn>
                <a:cxn ang="0">
                  <a:pos x="16" y="7"/>
                </a:cxn>
                <a:cxn ang="0">
                  <a:pos x="11" y="12"/>
                </a:cxn>
                <a:cxn ang="0">
                  <a:pos x="8" y="19"/>
                </a:cxn>
                <a:cxn ang="0">
                  <a:pos x="7" y="27"/>
                </a:cxn>
                <a:cxn ang="0">
                  <a:pos x="10" y="34"/>
                </a:cxn>
                <a:cxn ang="0">
                  <a:pos x="17" y="37"/>
                </a:cxn>
                <a:cxn ang="0">
                  <a:pos x="23" y="35"/>
                </a:cxn>
                <a:cxn ang="0">
                  <a:pos x="28" y="31"/>
                </a:cxn>
              </a:cxnLst>
              <a:rect l="0" t="0" r="r" b="b"/>
              <a:pathLst>
                <a:path w="39" h="43">
                  <a:moveTo>
                    <a:pt x="39" y="15"/>
                  </a:moveTo>
                  <a:cubicBezTo>
                    <a:pt x="39" y="19"/>
                    <a:pt x="38" y="22"/>
                    <a:pt x="37" y="26"/>
                  </a:cubicBezTo>
                  <a:cubicBezTo>
                    <a:pt x="36" y="29"/>
                    <a:pt x="34" y="32"/>
                    <a:pt x="32" y="35"/>
                  </a:cubicBezTo>
                  <a:cubicBezTo>
                    <a:pt x="30" y="37"/>
                    <a:pt x="28" y="39"/>
                    <a:pt x="25" y="40"/>
                  </a:cubicBezTo>
                  <a:cubicBezTo>
                    <a:pt x="22" y="42"/>
                    <a:pt x="19" y="43"/>
                    <a:pt x="16" y="43"/>
                  </a:cubicBezTo>
                  <a:cubicBezTo>
                    <a:pt x="11" y="43"/>
                    <a:pt x="7" y="41"/>
                    <a:pt x="4" y="39"/>
                  </a:cubicBezTo>
                  <a:cubicBezTo>
                    <a:pt x="2" y="36"/>
                    <a:pt x="0" y="32"/>
                    <a:pt x="0" y="27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3" y="13"/>
                    <a:pt x="5" y="11"/>
                    <a:pt x="7" y="8"/>
                  </a:cubicBezTo>
                  <a:cubicBezTo>
                    <a:pt x="9" y="6"/>
                    <a:pt x="11" y="4"/>
                    <a:pt x="14" y="2"/>
                  </a:cubicBezTo>
                  <a:cubicBezTo>
                    <a:pt x="17" y="1"/>
                    <a:pt x="20" y="0"/>
                    <a:pt x="24" y="0"/>
                  </a:cubicBezTo>
                  <a:cubicBezTo>
                    <a:pt x="28" y="0"/>
                    <a:pt x="32" y="1"/>
                    <a:pt x="35" y="4"/>
                  </a:cubicBezTo>
                  <a:cubicBezTo>
                    <a:pt x="37" y="7"/>
                    <a:pt x="39" y="10"/>
                    <a:pt x="39" y="15"/>
                  </a:cubicBezTo>
                  <a:close/>
                  <a:moveTo>
                    <a:pt x="28" y="31"/>
                  </a:moveTo>
                  <a:cubicBezTo>
                    <a:pt x="29" y="29"/>
                    <a:pt x="30" y="26"/>
                    <a:pt x="31" y="24"/>
                  </a:cubicBezTo>
                  <a:cubicBezTo>
                    <a:pt x="31" y="21"/>
                    <a:pt x="32" y="19"/>
                    <a:pt x="32" y="16"/>
                  </a:cubicBezTo>
                  <a:cubicBezTo>
                    <a:pt x="32" y="12"/>
                    <a:pt x="31" y="10"/>
                    <a:pt x="29" y="8"/>
                  </a:cubicBezTo>
                  <a:cubicBezTo>
                    <a:pt x="28" y="6"/>
                    <a:pt x="25" y="6"/>
                    <a:pt x="22" y="6"/>
                  </a:cubicBezTo>
                  <a:cubicBezTo>
                    <a:pt x="20" y="6"/>
                    <a:pt x="18" y="6"/>
                    <a:pt x="16" y="7"/>
                  </a:cubicBezTo>
                  <a:cubicBezTo>
                    <a:pt x="14" y="8"/>
                    <a:pt x="13" y="10"/>
                    <a:pt x="11" y="12"/>
                  </a:cubicBezTo>
                  <a:cubicBezTo>
                    <a:pt x="10" y="14"/>
                    <a:pt x="9" y="16"/>
                    <a:pt x="8" y="19"/>
                  </a:cubicBezTo>
                  <a:cubicBezTo>
                    <a:pt x="8" y="21"/>
                    <a:pt x="7" y="24"/>
                    <a:pt x="7" y="27"/>
                  </a:cubicBezTo>
                  <a:cubicBezTo>
                    <a:pt x="7" y="30"/>
                    <a:pt x="8" y="32"/>
                    <a:pt x="10" y="34"/>
                  </a:cubicBezTo>
                  <a:cubicBezTo>
                    <a:pt x="11" y="36"/>
                    <a:pt x="14" y="37"/>
                    <a:pt x="17" y="37"/>
                  </a:cubicBezTo>
                  <a:cubicBezTo>
                    <a:pt x="19" y="37"/>
                    <a:pt x="21" y="36"/>
                    <a:pt x="23" y="35"/>
                  </a:cubicBezTo>
                  <a:cubicBezTo>
                    <a:pt x="25" y="34"/>
                    <a:pt x="26" y="33"/>
                    <a:pt x="28" y="3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3665" y="2145"/>
              <a:ext cx="78" cy="79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28" y="80"/>
                </a:cxn>
                <a:cxn ang="0">
                  <a:pos x="14" y="8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4" y="64"/>
                </a:cxn>
                <a:cxn ang="0">
                  <a:pos x="64" y="0"/>
                </a:cxn>
                <a:cxn ang="0">
                  <a:pos x="78" y="0"/>
                </a:cxn>
              </a:cxnLst>
              <a:rect l="0" t="0" r="r" b="b"/>
              <a:pathLst>
                <a:path w="78" h="80">
                  <a:moveTo>
                    <a:pt x="78" y="0"/>
                  </a:moveTo>
                  <a:lnTo>
                    <a:pt x="28" y="80"/>
                  </a:lnTo>
                  <a:lnTo>
                    <a:pt x="14" y="80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4" y="64"/>
                  </a:lnTo>
                  <a:lnTo>
                    <a:pt x="64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3743" y="2116"/>
              <a:ext cx="39" cy="108"/>
            </a:xfrm>
            <a:custGeom>
              <a:avLst/>
              <a:gdLst/>
              <a:ahLst/>
              <a:cxnLst>
                <a:cxn ang="0">
                  <a:pos x="32" y="28"/>
                </a:cxn>
                <a:cxn ang="0">
                  <a:pos x="14" y="108"/>
                </a:cxn>
                <a:cxn ang="0">
                  <a:pos x="0" y="108"/>
                </a:cxn>
                <a:cxn ang="0">
                  <a:pos x="20" y="28"/>
                </a:cxn>
                <a:cxn ang="0">
                  <a:pos x="32" y="28"/>
                </a:cxn>
                <a:cxn ang="0">
                  <a:pos x="40" y="0"/>
                </a:cxn>
                <a:cxn ang="0">
                  <a:pos x="36" y="14"/>
                </a:cxn>
                <a:cxn ang="0">
                  <a:pos x="22" y="14"/>
                </a:cxn>
                <a:cxn ang="0">
                  <a:pos x="24" y="0"/>
                </a:cxn>
                <a:cxn ang="0">
                  <a:pos x="40" y="0"/>
                </a:cxn>
              </a:cxnLst>
              <a:rect l="0" t="0" r="r" b="b"/>
              <a:pathLst>
                <a:path w="40" h="108">
                  <a:moveTo>
                    <a:pt x="32" y="28"/>
                  </a:moveTo>
                  <a:lnTo>
                    <a:pt x="14" y="108"/>
                  </a:lnTo>
                  <a:lnTo>
                    <a:pt x="0" y="108"/>
                  </a:lnTo>
                  <a:lnTo>
                    <a:pt x="20" y="28"/>
                  </a:lnTo>
                  <a:lnTo>
                    <a:pt x="32" y="28"/>
                  </a:lnTo>
                  <a:close/>
                  <a:moveTo>
                    <a:pt x="40" y="0"/>
                  </a:moveTo>
                  <a:lnTo>
                    <a:pt x="36" y="14"/>
                  </a:lnTo>
                  <a:lnTo>
                    <a:pt x="22" y="14"/>
                  </a:lnTo>
                  <a:lnTo>
                    <a:pt x="2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5" name="Freeform 36"/>
            <p:cNvSpPr>
              <a:spLocks noEditPoints="1"/>
            </p:cNvSpPr>
            <p:nvPr/>
          </p:nvSpPr>
          <p:spPr bwMode="auto">
            <a:xfrm>
              <a:off x="3786" y="2113"/>
              <a:ext cx="90" cy="117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32" y="56"/>
                </a:cxn>
                <a:cxn ang="0">
                  <a:pos x="25" y="56"/>
                </a:cxn>
                <a:cxn ang="0">
                  <a:pos x="26" y="52"/>
                </a:cxn>
                <a:cxn ang="0">
                  <a:pos x="19" y="57"/>
                </a:cxn>
                <a:cxn ang="0">
                  <a:pos x="13" y="58"/>
                </a:cxn>
                <a:cxn ang="0">
                  <a:pos x="4" y="54"/>
                </a:cxn>
                <a:cxn ang="0">
                  <a:pos x="0" y="43"/>
                </a:cxn>
                <a:cxn ang="0">
                  <a:pos x="2" y="32"/>
                </a:cxn>
                <a:cxn ang="0">
                  <a:pos x="7" y="23"/>
                </a:cxn>
                <a:cxn ang="0">
                  <a:pos x="14" y="17"/>
                </a:cxn>
                <a:cxn ang="0">
                  <a:pos x="23" y="15"/>
                </a:cxn>
                <a:cxn ang="0">
                  <a:pos x="29" y="16"/>
                </a:cxn>
                <a:cxn ang="0">
                  <a:pos x="34" y="18"/>
                </a:cxn>
                <a:cxn ang="0">
                  <a:pos x="38" y="0"/>
                </a:cxn>
                <a:cxn ang="0">
                  <a:pos x="45" y="0"/>
                </a:cxn>
                <a:cxn ang="0">
                  <a:pos x="33" y="23"/>
                </a:cxn>
                <a:cxn ang="0">
                  <a:pos x="28" y="21"/>
                </a:cxn>
                <a:cxn ang="0">
                  <a:pos x="23" y="21"/>
                </a:cxn>
                <a:cxn ang="0">
                  <a:pos x="16" y="23"/>
                </a:cxn>
                <a:cxn ang="0">
                  <a:pos x="11" y="28"/>
                </a:cxn>
                <a:cxn ang="0">
                  <a:pos x="8" y="34"/>
                </a:cxn>
                <a:cxn ang="0">
                  <a:pos x="7" y="42"/>
                </a:cxn>
                <a:cxn ang="0">
                  <a:pos x="9" y="49"/>
                </a:cxn>
                <a:cxn ang="0">
                  <a:pos x="15" y="51"/>
                </a:cxn>
                <a:cxn ang="0">
                  <a:pos x="22" y="50"/>
                </a:cxn>
                <a:cxn ang="0">
                  <a:pos x="27" y="47"/>
                </a:cxn>
                <a:cxn ang="0">
                  <a:pos x="33" y="23"/>
                </a:cxn>
              </a:cxnLst>
              <a:rect l="0" t="0" r="r" b="b"/>
              <a:pathLst>
                <a:path w="45" h="58">
                  <a:moveTo>
                    <a:pt x="45" y="0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3" y="54"/>
                    <a:pt x="21" y="56"/>
                    <a:pt x="19" y="57"/>
                  </a:cubicBezTo>
                  <a:cubicBezTo>
                    <a:pt x="17" y="57"/>
                    <a:pt x="15" y="58"/>
                    <a:pt x="13" y="58"/>
                  </a:cubicBezTo>
                  <a:cubicBezTo>
                    <a:pt x="9" y="58"/>
                    <a:pt x="6" y="56"/>
                    <a:pt x="4" y="54"/>
                  </a:cubicBezTo>
                  <a:cubicBezTo>
                    <a:pt x="2" y="52"/>
                    <a:pt x="0" y="48"/>
                    <a:pt x="0" y="43"/>
                  </a:cubicBezTo>
                  <a:cubicBezTo>
                    <a:pt x="0" y="40"/>
                    <a:pt x="1" y="36"/>
                    <a:pt x="2" y="32"/>
                  </a:cubicBezTo>
                  <a:cubicBezTo>
                    <a:pt x="3" y="29"/>
                    <a:pt x="5" y="26"/>
                    <a:pt x="7" y="23"/>
                  </a:cubicBezTo>
                  <a:cubicBezTo>
                    <a:pt x="9" y="21"/>
                    <a:pt x="12" y="19"/>
                    <a:pt x="14" y="17"/>
                  </a:cubicBezTo>
                  <a:cubicBezTo>
                    <a:pt x="17" y="16"/>
                    <a:pt x="20" y="15"/>
                    <a:pt x="23" y="15"/>
                  </a:cubicBezTo>
                  <a:cubicBezTo>
                    <a:pt x="25" y="15"/>
                    <a:pt x="27" y="15"/>
                    <a:pt x="29" y="16"/>
                  </a:cubicBezTo>
                  <a:cubicBezTo>
                    <a:pt x="31" y="16"/>
                    <a:pt x="33" y="17"/>
                    <a:pt x="34" y="18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45" y="0"/>
                  </a:lnTo>
                  <a:close/>
                  <a:moveTo>
                    <a:pt x="33" y="23"/>
                  </a:moveTo>
                  <a:cubicBezTo>
                    <a:pt x="31" y="22"/>
                    <a:pt x="30" y="22"/>
                    <a:pt x="28" y="21"/>
                  </a:cubicBezTo>
                  <a:cubicBezTo>
                    <a:pt x="27" y="21"/>
                    <a:pt x="25" y="21"/>
                    <a:pt x="23" y="21"/>
                  </a:cubicBezTo>
                  <a:cubicBezTo>
                    <a:pt x="21" y="21"/>
                    <a:pt x="18" y="21"/>
                    <a:pt x="16" y="23"/>
                  </a:cubicBezTo>
                  <a:cubicBezTo>
                    <a:pt x="15" y="24"/>
                    <a:pt x="13" y="25"/>
                    <a:pt x="11" y="28"/>
                  </a:cubicBezTo>
                  <a:cubicBezTo>
                    <a:pt x="10" y="29"/>
                    <a:pt x="9" y="32"/>
                    <a:pt x="8" y="34"/>
                  </a:cubicBezTo>
                  <a:cubicBezTo>
                    <a:pt x="8" y="37"/>
                    <a:pt x="7" y="40"/>
                    <a:pt x="7" y="42"/>
                  </a:cubicBezTo>
                  <a:cubicBezTo>
                    <a:pt x="7" y="45"/>
                    <a:pt x="8" y="48"/>
                    <a:pt x="9" y="49"/>
                  </a:cubicBezTo>
                  <a:cubicBezTo>
                    <a:pt x="11" y="51"/>
                    <a:pt x="13" y="51"/>
                    <a:pt x="15" y="51"/>
                  </a:cubicBezTo>
                  <a:cubicBezTo>
                    <a:pt x="18" y="51"/>
                    <a:pt x="20" y="51"/>
                    <a:pt x="22" y="50"/>
                  </a:cubicBezTo>
                  <a:cubicBezTo>
                    <a:pt x="24" y="49"/>
                    <a:pt x="26" y="48"/>
                    <a:pt x="27" y="47"/>
                  </a:cubicBezTo>
                  <a:lnTo>
                    <a:pt x="33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3877" y="2143"/>
              <a:ext cx="78" cy="83"/>
            </a:xfrm>
            <a:custGeom>
              <a:avLst/>
              <a:gdLst/>
              <a:ahLst/>
              <a:cxnLst>
                <a:cxn ang="0">
                  <a:pos x="18" y="42"/>
                </a:cxn>
                <a:cxn ang="0">
                  <a:pos x="5" y="38"/>
                </a:cxn>
                <a:cxn ang="0">
                  <a:pos x="0" y="27"/>
                </a:cxn>
                <a:cxn ang="0">
                  <a:pos x="7" y="8"/>
                </a:cxn>
                <a:cxn ang="0">
                  <a:pos x="25" y="0"/>
                </a:cxn>
                <a:cxn ang="0">
                  <a:pos x="35" y="3"/>
                </a:cxn>
                <a:cxn ang="0">
                  <a:pos x="39" y="13"/>
                </a:cxn>
                <a:cxn ang="0">
                  <a:pos x="38" y="16"/>
                </a:cxn>
                <a:cxn ang="0">
                  <a:pos x="37" y="22"/>
                </a:cxn>
                <a:cxn ang="0">
                  <a:pos x="8" y="22"/>
                </a:cxn>
                <a:cxn ang="0">
                  <a:pos x="8" y="24"/>
                </a:cxn>
                <a:cxn ang="0">
                  <a:pos x="7" y="26"/>
                </a:cxn>
                <a:cxn ang="0">
                  <a:pos x="11" y="34"/>
                </a:cxn>
                <a:cxn ang="0">
                  <a:pos x="19" y="37"/>
                </a:cxn>
                <a:cxn ang="0">
                  <a:pos x="27" y="35"/>
                </a:cxn>
                <a:cxn ang="0">
                  <a:pos x="34" y="32"/>
                </a:cxn>
                <a:cxn ang="0">
                  <a:pos x="35" y="32"/>
                </a:cxn>
                <a:cxn ang="0">
                  <a:pos x="33" y="39"/>
                </a:cxn>
                <a:cxn ang="0">
                  <a:pos x="30" y="40"/>
                </a:cxn>
                <a:cxn ang="0">
                  <a:pos x="27" y="41"/>
                </a:cxn>
                <a:cxn ang="0">
                  <a:pos x="23" y="42"/>
                </a:cxn>
                <a:cxn ang="0">
                  <a:pos x="18" y="42"/>
                </a:cxn>
                <a:cxn ang="0">
                  <a:pos x="32" y="17"/>
                </a:cxn>
                <a:cxn ang="0">
                  <a:pos x="32" y="15"/>
                </a:cxn>
                <a:cxn ang="0">
                  <a:pos x="32" y="13"/>
                </a:cxn>
                <a:cxn ang="0">
                  <a:pos x="30" y="7"/>
                </a:cxn>
                <a:cxn ang="0">
                  <a:pos x="23" y="5"/>
                </a:cxn>
                <a:cxn ang="0">
                  <a:pos x="14" y="8"/>
                </a:cxn>
                <a:cxn ang="0">
                  <a:pos x="9" y="17"/>
                </a:cxn>
                <a:cxn ang="0">
                  <a:pos x="32" y="17"/>
                </a:cxn>
              </a:cxnLst>
              <a:rect l="0" t="0" r="r" b="b"/>
              <a:pathLst>
                <a:path w="39" h="42">
                  <a:moveTo>
                    <a:pt x="18" y="42"/>
                  </a:moveTo>
                  <a:cubicBezTo>
                    <a:pt x="13" y="42"/>
                    <a:pt x="8" y="41"/>
                    <a:pt x="5" y="38"/>
                  </a:cubicBezTo>
                  <a:cubicBezTo>
                    <a:pt x="2" y="36"/>
                    <a:pt x="0" y="32"/>
                    <a:pt x="0" y="27"/>
                  </a:cubicBezTo>
                  <a:cubicBezTo>
                    <a:pt x="0" y="19"/>
                    <a:pt x="3" y="13"/>
                    <a:pt x="7" y="8"/>
                  </a:cubicBezTo>
                  <a:cubicBezTo>
                    <a:pt x="12" y="2"/>
                    <a:pt x="18" y="0"/>
                    <a:pt x="25" y="0"/>
                  </a:cubicBezTo>
                  <a:cubicBezTo>
                    <a:pt x="29" y="0"/>
                    <a:pt x="33" y="1"/>
                    <a:pt x="35" y="3"/>
                  </a:cubicBezTo>
                  <a:cubicBezTo>
                    <a:pt x="38" y="6"/>
                    <a:pt x="39" y="9"/>
                    <a:pt x="39" y="13"/>
                  </a:cubicBezTo>
                  <a:cubicBezTo>
                    <a:pt x="39" y="14"/>
                    <a:pt x="39" y="15"/>
                    <a:pt x="38" y="16"/>
                  </a:cubicBezTo>
                  <a:cubicBezTo>
                    <a:pt x="38" y="18"/>
                    <a:pt x="38" y="20"/>
                    <a:pt x="3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9"/>
                    <a:pt x="8" y="32"/>
                    <a:pt x="11" y="34"/>
                  </a:cubicBezTo>
                  <a:cubicBezTo>
                    <a:pt x="13" y="36"/>
                    <a:pt x="16" y="37"/>
                    <a:pt x="19" y="37"/>
                  </a:cubicBezTo>
                  <a:cubicBezTo>
                    <a:pt x="22" y="37"/>
                    <a:pt x="25" y="36"/>
                    <a:pt x="27" y="35"/>
                  </a:cubicBezTo>
                  <a:cubicBezTo>
                    <a:pt x="30" y="34"/>
                    <a:pt x="33" y="33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1" y="40"/>
                    <a:pt x="30" y="40"/>
                  </a:cubicBezTo>
                  <a:cubicBezTo>
                    <a:pt x="29" y="41"/>
                    <a:pt x="28" y="41"/>
                    <a:pt x="27" y="41"/>
                  </a:cubicBezTo>
                  <a:cubicBezTo>
                    <a:pt x="25" y="42"/>
                    <a:pt x="24" y="42"/>
                    <a:pt x="23" y="42"/>
                  </a:cubicBezTo>
                  <a:cubicBezTo>
                    <a:pt x="21" y="42"/>
                    <a:pt x="20" y="42"/>
                    <a:pt x="18" y="42"/>
                  </a:cubicBezTo>
                  <a:close/>
                  <a:moveTo>
                    <a:pt x="32" y="17"/>
                  </a:moveTo>
                  <a:cubicBezTo>
                    <a:pt x="32" y="16"/>
                    <a:pt x="32" y="16"/>
                    <a:pt x="32" y="15"/>
                  </a:cubicBezTo>
                  <a:cubicBezTo>
                    <a:pt x="32" y="15"/>
                    <a:pt x="32" y="14"/>
                    <a:pt x="32" y="13"/>
                  </a:cubicBezTo>
                  <a:cubicBezTo>
                    <a:pt x="32" y="11"/>
                    <a:pt x="31" y="9"/>
                    <a:pt x="30" y="7"/>
                  </a:cubicBezTo>
                  <a:cubicBezTo>
                    <a:pt x="29" y="6"/>
                    <a:pt x="26" y="5"/>
                    <a:pt x="23" y="5"/>
                  </a:cubicBezTo>
                  <a:cubicBezTo>
                    <a:pt x="20" y="5"/>
                    <a:pt x="17" y="6"/>
                    <a:pt x="14" y="8"/>
                  </a:cubicBezTo>
                  <a:cubicBezTo>
                    <a:pt x="12" y="11"/>
                    <a:pt x="10" y="13"/>
                    <a:pt x="9" y="17"/>
                  </a:cubicBezTo>
                  <a:lnTo>
                    <a:pt x="32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3963" y="2145"/>
              <a:ext cx="68" cy="79"/>
            </a:xfrm>
            <a:custGeom>
              <a:avLst/>
              <a:gdLst/>
              <a:ahLst/>
              <a:cxnLst>
                <a:cxn ang="0">
                  <a:pos x="32" y="7"/>
                </a:cxn>
                <a:cxn ang="0">
                  <a:pos x="32" y="7"/>
                </a:cxn>
                <a:cxn ang="0">
                  <a:pos x="29" y="7"/>
                </a:cxn>
                <a:cxn ang="0">
                  <a:pos x="26" y="6"/>
                </a:cxn>
                <a:cxn ang="0">
                  <a:pos x="20" y="8"/>
                </a:cxn>
                <a:cxn ang="0">
                  <a:pos x="13" y="12"/>
                </a:cxn>
                <a:cxn ang="0">
                  <a:pos x="7" y="40"/>
                </a:cxn>
                <a:cxn ang="0">
                  <a:pos x="0" y="40"/>
                </a:cxn>
                <a:cxn ang="0">
                  <a:pos x="9" y="0"/>
                </a:cxn>
                <a:cxn ang="0">
                  <a:pos x="16" y="0"/>
                </a:cxn>
                <a:cxn ang="0">
                  <a:pos x="15" y="6"/>
                </a:cxn>
                <a:cxn ang="0">
                  <a:pos x="23" y="1"/>
                </a:cxn>
                <a:cxn ang="0">
                  <a:pos x="29" y="0"/>
                </a:cxn>
                <a:cxn ang="0">
                  <a:pos x="32" y="0"/>
                </a:cxn>
                <a:cxn ang="0">
                  <a:pos x="34" y="0"/>
                </a:cxn>
                <a:cxn ang="0">
                  <a:pos x="32" y="7"/>
                </a:cxn>
              </a:cxnLst>
              <a:rect l="0" t="0" r="r" b="b"/>
              <a:pathLst>
                <a:path w="34" h="40">
                  <a:moveTo>
                    <a:pt x="32" y="7"/>
                  </a:move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0" y="7"/>
                    <a:pt x="29" y="7"/>
                  </a:cubicBezTo>
                  <a:cubicBezTo>
                    <a:pt x="29" y="7"/>
                    <a:pt x="28" y="6"/>
                    <a:pt x="26" y="6"/>
                  </a:cubicBezTo>
                  <a:cubicBezTo>
                    <a:pt x="24" y="6"/>
                    <a:pt x="22" y="7"/>
                    <a:pt x="20" y="8"/>
                  </a:cubicBezTo>
                  <a:cubicBezTo>
                    <a:pt x="18" y="9"/>
                    <a:pt x="15" y="10"/>
                    <a:pt x="13" y="1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8" y="4"/>
                    <a:pt x="21" y="2"/>
                    <a:pt x="23" y="1"/>
                  </a:cubicBezTo>
                  <a:cubicBezTo>
                    <a:pt x="25" y="0"/>
                    <a:pt x="27" y="0"/>
                    <a:pt x="29" y="0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32" y="0"/>
                    <a:pt x="33" y="0"/>
                    <a:pt x="34" y="0"/>
                  </a:cubicBezTo>
                  <a:lnTo>
                    <a:pt x="32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38" name="Group 39"/>
          <p:cNvGrpSpPr>
            <a:grpSpLocks/>
          </p:cNvGrpSpPr>
          <p:nvPr userDrawn="1"/>
        </p:nvGrpSpPr>
        <p:grpSpPr bwMode="auto">
          <a:xfrm>
            <a:off x="468313" y="401638"/>
            <a:ext cx="3384550" cy="795337"/>
            <a:chOff x="385" y="1097"/>
            <a:chExt cx="5046" cy="1186"/>
          </a:xfrm>
        </p:grpSpPr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385" y="1838"/>
              <a:ext cx="407" cy="125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22" y="0"/>
                </a:cxn>
                <a:cxn ang="0">
                  <a:pos x="0" y="62"/>
                </a:cxn>
                <a:cxn ang="0">
                  <a:pos x="203" y="62"/>
                </a:cxn>
                <a:cxn ang="0">
                  <a:pos x="198" y="53"/>
                </a:cxn>
                <a:cxn ang="0">
                  <a:pos x="181" y="0"/>
                </a:cxn>
              </a:cxnLst>
              <a:rect l="0" t="0" r="r" b="b"/>
              <a:pathLst>
                <a:path w="203" h="62">
                  <a:moveTo>
                    <a:pt x="1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1" y="59"/>
                    <a:pt x="200" y="56"/>
                    <a:pt x="198" y="53"/>
                  </a:cubicBezTo>
                  <a:cubicBezTo>
                    <a:pt x="190" y="36"/>
                    <a:pt x="184" y="18"/>
                    <a:pt x="181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541" y="1443"/>
              <a:ext cx="277" cy="7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39"/>
                </a:cxn>
                <a:cxn ang="0">
                  <a:pos x="119" y="39"/>
                </a:cxn>
                <a:cxn ang="0">
                  <a:pos x="139" y="0"/>
                </a:cxn>
                <a:cxn ang="0">
                  <a:pos x="14" y="0"/>
                </a:cxn>
              </a:cxnLst>
              <a:rect l="0" t="0" r="r" b="b"/>
              <a:pathLst>
                <a:path w="139" h="39">
                  <a:moveTo>
                    <a:pt x="14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5" y="26"/>
                    <a:pt x="131" y="13"/>
                    <a:pt x="139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468" y="1625"/>
              <a:ext cx="279" cy="107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9" y="0"/>
                </a:cxn>
                <a:cxn ang="0">
                  <a:pos x="0" y="53"/>
                </a:cxn>
                <a:cxn ang="0">
                  <a:pos x="134" y="53"/>
                </a:cxn>
                <a:cxn ang="0">
                  <a:pos x="140" y="0"/>
                </a:cxn>
              </a:cxnLst>
              <a:rect l="0" t="0" r="r" b="b"/>
              <a:pathLst>
                <a:path w="140" h="53">
                  <a:moveTo>
                    <a:pt x="14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5" y="36"/>
                    <a:pt x="136" y="18"/>
                    <a:pt x="140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2754" y="1407"/>
              <a:ext cx="753" cy="561"/>
            </a:xfrm>
            <a:custGeom>
              <a:avLst/>
              <a:gdLst/>
              <a:ahLst/>
              <a:cxnLst>
                <a:cxn ang="0">
                  <a:pos x="346" y="60"/>
                </a:cxn>
                <a:cxn ang="0">
                  <a:pos x="170" y="67"/>
                </a:cxn>
                <a:cxn ang="0">
                  <a:pos x="130" y="80"/>
                </a:cxn>
                <a:cxn ang="0">
                  <a:pos x="106" y="108"/>
                </a:cxn>
                <a:cxn ang="0">
                  <a:pos x="263" y="115"/>
                </a:cxn>
                <a:cxn ang="0">
                  <a:pos x="250" y="165"/>
                </a:cxn>
                <a:cxn ang="0">
                  <a:pos x="93" y="172"/>
                </a:cxn>
                <a:cxn ang="0">
                  <a:pos x="104" y="200"/>
                </a:cxn>
                <a:cxn ang="0">
                  <a:pos x="139" y="213"/>
                </a:cxn>
                <a:cxn ang="0">
                  <a:pos x="331" y="213"/>
                </a:cxn>
                <a:cxn ang="0">
                  <a:pos x="301" y="280"/>
                </a:cxn>
                <a:cxn ang="0">
                  <a:pos x="114" y="280"/>
                </a:cxn>
                <a:cxn ang="0">
                  <a:pos x="23" y="243"/>
                </a:cxn>
                <a:cxn ang="0">
                  <a:pos x="9" y="140"/>
                </a:cxn>
                <a:cxn ang="0">
                  <a:pos x="66" y="36"/>
                </a:cxn>
                <a:cxn ang="0">
                  <a:pos x="173" y="0"/>
                </a:cxn>
                <a:cxn ang="0">
                  <a:pos x="376" y="7"/>
                </a:cxn>
                <a:cxn ang="0">
                  <a:pos x="346" y="60"/>
                </a:cxn>
              </a:cxnLst>
              <a:rect l="0" t="0" r="r" b="b"/>
              <a:pathLst>
                <a:path w="376" h="280">
                  <a:moveTo>
                    <a:pt x="346" y="60"/>
                  </a:moveTo>
                  <a:cubicBezTo>
                    <a:pt x="170" y="67"/>
                    <a:pt x="170" y="67"/>
                    <a:pt x="170" y="67"/>
                  </a:cubicBezTo>
                  <a:cubicBezTo>
                    <a:pt x="156" y="67"/>
                    <a:pt x="142" y="72"/>
                    <a:pt x="130" y="80"/>
                  </a:cubicBezTo>
                  <a:cubicBezTo>
                    <a:pt x="121" y="86"/>
                    <a:pt x="114" y="96"/>
                    <a:pt x="106" y="108"/>
                  </a:cubicBezTo>
                  <a:cubicBezTo>
                    <a:pt x="263" y="115"/>
                    <a:pt x="263" y="115"/>
                    <a:pt x="263" y="11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95" y="184"/>
                    <a:pt x="98" y="193"/>
                    <a:pt x="104" y="200"/>
                  </a:cubicBezTo>
                  <a:cubicBezTo>
                    <a:pt x="113" y="208"/>
                    <a:pt x="124" y="213"/>
                    <a:pt x="139" y="213"/>
                  </a:cubicBezTo>
                  <a:cubicBezTo>
                    <a:pt x="331" y="213"/>
                    <a:pt x="331" y="213"/>
                    <a:pt x="331" y="213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114" y="280"/>
                    <a:pt x="114" y="280"/>
                    <a:pt x="114" y="280"/>
                  </a:cubicBezTo>
                  <a:cubicBezTo>
                    <a:pt x="71" y="280"/>
                    <a:pt x="41" y="268"/>
                    <a:pt x="23" y="243"/>
                  </a:cubicBezTo>
                  <a:cubicBezTo>
                    <a:pt x="4" y="219"/>
                    <a:pt x="0" y="185"/>
                    <a:pt x="9" y="140"/>
                  </a:cubicBezTo>
                  <a:cubicBezTo>
                    <a:pt x="19" y="95"/>
                    <a:pt x="38" y="60"/>
                    <a:pt x="66" y="36"/>
                  </a:cubicBezTo>
                  <a:cubicBezTo>
                    <a:pt x="95" y="12"/>
                    <a:pt x="131" y="0"/>
                    <a:pt x="173" y="0"/>
                  </a:cubicBezTo>
                  <a:cubicBezTo>
                    <a:pt x="376" y="7"/>
                    <a:pt x="376" y="7"/>
                    <a:pt x="376" y="7"/>
                  </a:cubicBezTo>
                  <a:lnTo>
                    <a:pt x="346" y="6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3450" y="1407"/>
              <a:ext cx="755" cy="561"/>
            </a:xfrm>
            <a:custGeom>
              <a:avLst/>
              <a:gdLst/>
              <a:ahLst/>
              <a:cxnLst>
                <a:cxn ang="0">
                  <a:pos x="347" y="64"/>
                </a:cxn>
                <a:cxn ang="0">
                  <a:pos x="169" y="71"/>
                </a:cxn>
                <a:cxn ang="0">
                  <a:pos x="126" y="88"/>
                </a:cxn>
                <a:cxn ang="0">
                  <a:pos x="99" y="140"/>
                </a:cxn>
                <a:cxn ang="0">
                  <a:pos x="104" y="192"/>
                </a:cxn>
                <a:cxn ang="0">
                  <a:pos x="140" y="209"/>
                </a:cxn>
                <a:cxn ang="0">
                  <a:pos x="333" y="209"/>
                </a:cxn>
                <a:cxn ang="0">
                  <a:pos x="303" y="280"/>
                </a:cxn>
                <a:cxn ang="0">
                  <a:pos x="114" y="280"/>
                </a:cxn>
                <a:cxn ang="0">
                  <a:pos x="23" y="243"/>
                </a:cxn>
                <a:cxn ang="0">
                  <a:pos x="9" y="140"/>
                </a:cxn>
                <a:cxn ang="0">
                  <a:pos x="66" y="36"/>
                </a:cxn>
                <a:cxn ang="0">
                  <a:pos x="173" y="0"/>
                </a:cxn>
                <a:cxn ang="0">
                  <a:pos x="377" y="7"/>
                </a:cxn>
                <a:cxn ang="0">
                  <a:pos x="347" y="64"/>
                </a:cxn>
              </a:cxnLst>
              <a:rect l="0" t="0" r="r" b="b"/>
              <a:pathLst>
                <a:path w="377" h="280">
                  <a:moveTo>
                    <a:pt x="347" y="64"/>
                  </a:moveTo>
                  <a:cubicBezTo>
                    <a:pt x="169" y="71"/>
                    <a:pt x="169" y="71"/>
                    <a:pt x="169" y="71"/>
                  </a:cubicBezTo>
                  <a:cubicBezTo>
                    <a:pt x="153" y="71"/>
                    <a:pt x="138" y="77"/>
                    <a:pt x="126" y="88"/>
                  </a:cubicBezTo>
                  <a:cubicBezTo>
                    <a:pt x="113" y="99"/>
                    <a:pt x="104" y="116"/>
                    <a:pt x="99" y="140"/>
                  </a:cubicBezTo>
                  <a:cubicBezTo>
                    <a:pt x="94" y="163"/>
                    <a:pt x="95" y="180"/>
                    <a:pt x="104" y="192"/>
                  </a:cubicBezTo>
                  <a:cubicBezTo>
                    <a:pt x="112" y="203"/>
                    <a:pt x="124" y="209"/>
                    <a:pt x="140" y="209"/>
                  </a:cubicBezTo>
                  <a:cubicBezTo>
                    <a:pt x="333" y="209"/>
                    <a:pt x="333" y="209"/>
                    <a:pt x="333" y="209"/>
                  </a:cubicBezTo>
                  <a:cubicBezTo>
                    <a:pt x="303" y="280"/>
                    <a:pt x="303" y="280"/>
                    <a:pt x="303" y="280"/>
                  </a:cubicBezTo>
                  <a:cubicBezTo>
                    <a:pt x="114" y="280"/>
                    <a:pt x="114" y="280"/>
                    <a:pt x="114" y="280"/>
                  </a:cubicBezTo>
                  <a:cubicBezTo>
                    <a:pt x="72" y="280"/>
                    <a:pt x="41" y="268"/>
                    <a:pt x="23" y="243"/>
                  </a:cubicBezTo>
                  <a:cubicBezTo>
                    <a:pt x="4" y="219"/>
                    <a:pt x="0" y="185"/>
                    <a:pt x="9" y="140"/>
                  </a:cubicBezTo>
                  <a:cubicBezTo>
                    <a:pt x="19" y="95"/>
                    <a:pt x="38" y="60"/>
                    <a:pt x="66" y="36"/>
                  </a:cubicBezTo>
                  <a:cubicBezTo>
                    <a:pt x="95" y="12"/>
                    <a:pt x="131" y="0"/>
                    <a:pt x="173" y="0"/>
                  </a:cubicBezTo>
                  <a:cubicBezTo>
                    <a:pt x="377" y="7"/>
                    <a:pt x="377" y="7"/>
                    <a:pt x="377" y="7"/>
                  </a:cubicBezTo>
                  <a:lnTo>
                    <a:pt x="347" y="6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1975" y="1407"/>
              <a:ext cx="828" cy="561"/>
            </a:xfrm>
            <a:custGeom>
              <a:avLst/>
              <a:gdLst/>
              <a:ahLst/>
              <a:cxnLst>
                <a:cxn ang="0">
                  <a:pos x="168" y="67"/>
                </a:cxn>
                <a:cxn ang="0">
                  <a:pos x="385" y="60"/>
                </a:cxn>
                <a:cxn ang="0">
                  <a:pos x="414" y="7"/>
                </a:cxn>
                <a:cxn ang="0">
                  <a:pos x="165" y="0"/>
                </a:cxn>
                <a:cxn ang="0">
                  <a:pos x="116" y="11"/>
                </a:cxn>
                <a:cxn ang="0">
                  <a:pos x="59" y="86"/>
                </a:cxn>
                <a:cxn ang="0">
                  <a:pos x="69" y="148"/>
                </a:cxn>
                <a:cxn ang="0">
                  <a:pos x="129" y="172"/>
                </a:cxn>
                <a:cxn ang="0">
                  <a:pos x="273" y="172"/>
                </a:cxn>
                <a:cxn ang="0">
                  <a:pos x="295" y="193"/>
                </a:cxn>
                <a:cxn ang="0">
                  <a:pos x="285" y="208"/>
                </a:cxn>
                <a:cxn ang="0">
                  <a:pos x="264" y="213"/>
                </a:cxn>
                <a:cxn ang="0">
                  <a:pos x="34" y="213"/>
                </a:cxn>
                <a:cxn ang="0">
                  <a:pos x="0" y="280"/>
                </a:cxn>
                <a:cxn ang="0">
                  <a:pos x="267" y="280"/>
                </a:cxn>
                <a:cxn ang="0">
                  <a:pos x="316" y="269"/>
                </a:cxn>
                <a:cxn ang="0">
                  <a:pos x="354" y="238"/>
                </a:cxn>
                <a:cxn ang="0">
                  <a:pos x="373" y="194"/>
                </a:cxn>
                <a:cxn ang="0">
                  <a:pos x="363" y="132"/>
                </a:cxn>
                <a:cxn ang="0">
                  <a:pos x="303" y="108"/>
                </a:cxn>
                <a:cxn ang="0">
                  <a:pos x="159" y="108"/>
                </a:cxn>
                <a:cxn ang="0">
                  <a:pos x="140" y="103"/>
                </a:cxn>
                <a:cxn ang="0">
                  <a:pos x="136" y="87"/>
                </a:cxn>
                <a:cxn ang="0">
                  <a:pos x="168" y="67"/>
                </a:cxn>
              </a:cxnLst>
              <a:rect l="0" t="0" r="r" b="b"/>
              <a:pathLst>
                <a:path w="414" h="280">
                  <a:moveTo>
                    <a:pt x="168" y="67"/>
                  </a:moveTo>
                  <a:cubicBezTo>
                    <a:pt x="385" y="60"/>
                    <a:pt x="385" y="60"/>
                    <a:pt x="385" y="60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47" y="0"/>
                    <a:pt x="131" y="4"/>
                    <a:pt x="116" y="11"/>
                  </a:cubicBezTo>
                  <a:cubicBezTo>
                    <a:pt x="84" y="27"/>
                    <a:pt x="65" y="55"/>
                    <a:pt x="59" y="86"/>
                  </a:cubicBezTo>
                  <a:cubicBezTo>
                    <a:pt x="53" y="111"/>
                    <a:pt x="57" y="132"/>
                    <a:pt x="69" y="148"/>
                  </a:cubicBezTo>
                  <a:cubicBezTo>
                    <a:pt x="82" y="164"/>
                    <a:pt x="102" y="172"/>
                    <a:pt x="129" y="172"/>
                  </a:cubicBezTo>
                  <a:cubicBezTo>
                    <a:pt x="273" y="172"/>
                    <a:pt x="273" y="172"/>
                    <a:pt x="273" y="172"/>
                  </a:cubicBezTo>
                  <a:cubicBezTo>
                    <a:pt x="291" y="172"/>
                    <a:pt x="298" y="179"/>
                    <a:pt x="295" y="193"/>
                  </a:cubicBezTo>
                  <a:cubicBezTo>
                    <a:pt x="294" y="200"/>
                    <a:pt x="290" y="205"/>
                    <a:pt x="285" y="208"/>
                  </a:cubicBezTo>
                  <a:cubicBezTo>
                    <a:pt x="280" y="211"/>
                    <a:pt x="273" y="213"/>
                    <a:pt x="264" y="213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26" y="236"/>
                    <a:pt x="14" y="259"/>
                    <a:pt x="0" y="280"/>
                  </a:cubicBezTo>
                  <a:cubicBezTo>
                    <a:pt x="267" y="280"/>
                    <a:pt x="267" y="280"/>
                    <a:pt x="267" y="280"/>
                  </a:cubicBezTo>
                  <a:cubicBezTo>
                    <a:pt x="285" y="280"/>
                    <a:pt x="301" y="276"/>
                    <a:pt x="316" y="269"/>
                  </a:cubicBezTo>
                  <a:cubicBezTo>
                    <a:pt x="331" y="261"/>
                    <a:pt x="344" y="251"/>
                    <a:pt x="354" y="238"/>
                  </a:cubicBezTo>
                  <a:cubicBezTo>
                    <a:pt x="363" y="225"/>
                    <a:pt x="370" y="210"/>
                    <a:pt x="373" y="194"/>
                  </a:cubicBezTo>
                  <a:cubicBezTo>
                    <a:pt x="379" y="169"/>
                    <a:pt x="375" y="148"/>
                    <a:pt x="363" y="132"/>
                  </a:cubicBezTo>
                  <a:cubicBezTo>
                    <a:pt x="350" y="116"/>
                    <a:pt x="330" y="108"/>
                    <a:pt x="303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0" y="108"/>
                    <a:pt x="144" y="106"/>
                    <a:pt x="140" y="103"/>
                  </a:cubicBezTo>
                  <a:cubicBezTo>
                    <a:pt x="136" y="100"/>
                    <a:pt x="135" y="95"/>
                    <a:pt x="136" y="87"/>
                  </a:cubicBezTo>
                  <a:cubicBezTo>
                    <a:pt x="139" y="74"/>
                    <a:pt x="149" y="67"/>
                    <a:pt x="168" y="6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5" name="Freeform 46"/>
            <p:cNvSpPr>
              <a:spLocks noEditPoints="1"/>
            </p:cNvSpPr>
            <p:nvPr/>
          </p:nvSpPr>
          <p:spPr bwMode="auto">
            <a:xfrm>
              <a:off x="716" y="1097"/>
              <a:ext cx="1318" cy="1186"/>
            </a:xfrm>
            <a:custGeom>
              <a:avLst/>
              <a:gdLst/>
              <a:ahLst/>
              <a:cxnLst>
                <a:cxn ang="0">
                  <a:pos x="627" y="164"/>
                </a:cxn>
                <a:cxn ang="0">
                  <a:pos x="627" y="164"/>
                </a:cxn>
                <a:cxn ang="0">
                  <a:pos x="474" y="27"/>
                </a:cxn>
                <a:cxn ang="0">
                  <a:pos x="230" y="42"/>
                </a:cxn>
                <a:cxn ang="0">
                  <a:pos x="64" y="424"/>
                </a:cxn>
                <a:cxn ang="0">
                  <a:pos x="369" y="574"/>
                </a:cxn>
                <a:cxn ang="0">
                  <a:pos x="392" y="498"/>
                </a:cxn>
                <a:cxn ang="0">
                  <a:pos x="129" y="394"/>
                </a:cxn>
                <a:cxn ang="0">
                  <a:pos x="259" y="105"/>
                </a:cxn>
                <a:cxn ang="0">
                  <a:pos x="449" y="93"/>
                </a:cxn>
                <a:cxn ang="0">
                  <a:pos x="562" y="194"/>
                </a:cxn>
                <a:cxn ang="0">
                  <a:pos x="562" y="194"/>
                </a:cxn>
                <a:cxn ang="0">
                  <a:pos x="565" y="345"/>
                </a:cxn>
                <a:cxn ang="0">
                  <a:pos x="554" y="369"/>
                </a:cxn>
                <a:cxn ang="0">
                  <a:pos x="501" y="369"/>
                </a:cxn>
                <a:cxn ang="0">
                  <a:pos x="524" y="264"/>
                </a:cxn>
                <a:cxn ang="0">
                  <a:pos x="528" y="216"/>
                </a:cxn>
                <a:cxn ang="0">
                  <a:pos x="528" y="216"/>
                </a:cxn>
                <a:cxn ang="0">
                  <a:pos x="512" y="181"/>
                </a:cxn>
                <a:cxn ang="0">
                  <a:pos x="481" y="161"/>
                </a:cxn>
                <a:cxn ang="0">
                  <a:pos x="438" y="155"/>
                </a:cxn>
                <a:cxn ang="0">
                  <a:pos x="260" y="163"/>
                </a:cxn>
                <a:cxn ang="0">
                  <a:pos x="222" y="222"/>
                </a:cxn>
                <a:cxn ang="0">
                  <a:pos x="403" y="222"/>
                </a:cxn>
                <a:cxn ang="0">
                  <a:pos x="425" y="225"/>
                </a:cxn>
                <a:cxn ang="0">
                  <a:pos x="437" y="235"/>
                </a:cxn>
                <a:cxn ang="0">
                  <a:pos x="439" y="261"/>
                </a:cxn>
                <a:cxn ang="0">
                  <a:pos x="439" y="263"/>
                </a:cxn>
                <a:cxn ang="0">
                  <a:pos x="281" y="263"/>
                </a:cxn>
                <a:cxn ang="0">
                  <a:pos x="210" y="286"/>
                </a:cxn>
                <a:cxn ang="0">
                  <a:pos x="174" y="349"/>
                </a:cxn>
                <a:cxn ang="0">
                  <a:pos x="184" y="411"/>
                </a:cxn>
                <a:cxn ang="0">
                  <a:pos x="245" y="435"/>
                </a:cxn>
                <a:cxn ang="0">
                  <a:pos x="599" y="435"/>
                </a:cxn>
                <a:cxn ang="0">
                  <a:pos x="601" y="431"/>
                </a:cxn>
                <a:cxn ang="0">
                  <a:pos x="631" y="369"/>
                </a:cxn>
                <a:cxn ang="0">
                  <a:pos x="627" y="164"/>
                </a:cxn>
                <a:cxn ang="0">
                  <a:pos x="417" y="368"/>
                </a:cxn>
                <a:cxn ang="0">
                  <a:pos x="281" y="368"/>
                </a:cxn>
                <a:cxn ang="0">
                  <a:pos x="260" y="347"/>
                </a:cxn>
                <a:cxn ang="0">
                  <a:pos x="290" y="327"/>
                </a:cxn>
                <a:cxn ang="0">
                  <a:pos x="425" y="327"/>
                </a:cxn>
                <a:cxn ang="0">
                  <a:pos x="417" y="368"/>
                </a:cxn>
              </a:cxnLst>
              <a:rect l="0" t="0" r="r" b="b"/>
              <a:pathLst>
                <a:path w="658" h="593">
                  <a:moveTo>
                    <a:pt x="627" y="164"/>
                  </a:moveTo>
                  <a:cubicBezTo>
                    <a:pt x="627" y="164"/>
                    <a:pt x="627" y="164"/>
                    <a:pt x="627" y="164"/>
                  </a:cubicBezTo>
                  <a:cubicBezTo>
                    <a:pt x="598" y="100"/>
                    <a:pt x="544" y="52"/>
                    <a:pt x="474" y="27"/>
                  </a:cubicBezTo>
                  <a:cubicBezTo>
                    <a:pt x="397" y="0"/>
                    <a:pt x="308" y="6"/>
                    <a:pt x="230" y="42"/>
                  </a:cubicBezTo>
                  <a:cubicBezTo>
                    <a:pt x="75" y="114"/>
                    <a:pt x="0" y="285"/>
                    <a:pt x="64" y="424"/>
                  </a:cubicBezTo>
                  <a:cubicBezTo>
                    <a:pt x="116" y="536"/>
                    <a:pt x="241" y="593"/>
                    <a:pt x="369" y="574"/>
                  </a:cubicBezTo>
                  <a:cubicBezTo>
                    <a:pt x="380" y="544"/>
                    <a:pt x="387" y="518"/>
                    <a:pt x="392" y="498"/>
                  </a:cubicBezTo>
                  <a:cubicBezTo>
                    <a:pt x="284" y="528"/>
                    <a:pt x="172" y="487"/>
                    <a:pt x="129" y="394"/>
                  </a:cubicBezTo>
                  <a:cubicBezTo>
                    <a:pt x="81" y="290"/>
                    <a:pt x="139" y="160"/>
                    <a:pt x="259" y="105"/>
                  </a:cubicBezTo>
                  <a:cubicBezTo>
                    <a:pt x="320" y="77"/>
                    <a:pt x="390" y="72"/>
                    <a:pt x="449" y="93"/>
                  </a:cubicBezTo>
                  <a:cubicBezTo>
                    <a:pt x="501" y="112"/>
                    <a:pt x="541" y="147"/>
                    <a:pt x="562" y="194"/>
                  </a:cubicBezTo>
                  <a:cubicBezTo>
                    <a:pt x="562" y="194"/>
                    <a:pt x="562" y="194"/>
                    <a:pt x="562" y="194"/>
                  </a:cubicBezTo>
                  <a:cubicBezTo>
                    <a:pt x="584" y="240"/>
                    <a:pt x="585" y="294"/>
                    <a:pt x="565" y="345"/>
                  </a:cubicBezTo>
                  <a:cubicBezTo>
                    <a:pt x="562" y="354"/>
                    <a:pt x="558" y="362"/>
                    <a:pt x="554" y="369"/>
                  </a:cubicBezTo>
                  <a:cubicBezTo>
                    <a:pt x="501" y="369"/>
                    <a:pt x="501" y="369"/>
                    <a:pt x="501" y="369"/>
                  </a:cubicBezTo>
                  <a:cubicBezTo>
                    <a:pt x="524" y="264"/>
                    <a:pt x="524" y="264"/>
                    <a:pt x="524" y="264"/>
                  </a:cubicBezTo>
                  <a:cubicBezTo>
                    <a:pt x="528" y="245"/>
                    <a:pt x="529" y="229"/>
                    <a:pt x="528" y="216"/>
                  </a:cubicBezTo>
                  <a:cubicBezTo>
                    <a:pt x="528" y="216"/>
                    <a:pt x="528" y="216"/>
                    <a:pt x="528" y="216"/>
                  </a:cubicBezTo>
                  <a:cubicBezTo>
                    <a:pt x="527" y="203"/>
                    <a:pt x="521" y="192"/>
                    <a:pt x="512" y="181"/>
                  </a:cubicBezTo>
                  <a:cubicBezTo>
                    <a:pt x="503" y="171"/>
                    <a:pt x="493" y="164"/>
                    <a:pt x="481" y="161"/>
                  </a:cubicBezTo>
                  <a:cubicBezTo>
                    <a:pt x="470" y="157"/>
                    <a:pt x="455" y="155"/>
                    <a:pt x="438" y="155"/>
                  </a:cubicBezTo>
                  <a:cubicBezTo>
                    <a:pt x="260" y="163"/>
                    <a:pt x="260" y="163"/>
                    <a:pt x="260" y="163"/>
                  </a:cubicBezTo>
                  <a:cubicBezTo>
                    <a:pt x="222" y="222"/>
                    <a:pt x="222" y="222"/>
                    <a:pt x="222" y="222"/>
                  </a:cubicBezTo>
                  <a:cubicBezTo>
                    <a:pt x="403" y="222"/>
                    <a:pt x="403" y="222"/>
                    <a:pt x="403" y="222"/>
                  </a:cubicBezTo>
                  <a:cubicBezTo>
                    <a:pt x="413" y="222"/>
                    <a:pt x="420" y="223"/>
                    <a:pt x="425" y="225"/>
                  </a:cubicBezTo>
                  <a:cubicBezTo>
                    <a:pt x="429" y="226"/>
                    <a:pt x="433" y="229"/>
                    <a:pt x="437" y="235"/>
                  </a:cubicBezTo>
                  <a:cubicBezTo>
                    <a:pt x="440" y="242"/>
                    <a:pt x="441" y="250"/>
                    <a:pt x="439" y="261"/>
                  </a:cubicBezTo>
                  <a:cubicBezTo>
                    <a:pt x="439" y="263"/>
                    <a:pt x="439" y="263"/>
                    <a:pt x="439" y="263"/>
                  </a:cubicBezTo>
                  <a:cubicBezTo>
                    <a:pt x="281" y="263"/>
                    <a:pt x="281" y="263"/>
                    <a:pt x="281" y="263"/>
                  </a:cubicBezTo>
                  <a:cubicBezTo>
                    <a:pt x="252" y="263"/>
                    <a:pt x="229" y="270"/>
                    <a:pt x="210" y="286"/>
                  </a:cubicBezTo>
                  <a:cubicBezTo>
                    <a:pt x="191" y="302"/>
                    <a:pt x="180" y="323"/>
                    <a:pt x="174" y="349"/>
                  </a:cubicBezTo>
                  <a:cubicBezTo>
                    <a:pt x="169" y="375"/>
                    <a:pt x="172" y="396"/>
                    <a:pt x="184" y="411"/>
                  </a:cubicBezTo>
                  <a:cubicBezTo>
                    <a:pt x="196" y="427"/>
                    <a:pt x="216" y="435"/>
                    <a:pt x="245" y="435"/>
                  </a:cubicBezTo>
                  <a:cubicBezTo>
                    <a:pt x="599" y="435"/>
                    <a:pt x="599" y="435"/>
                    <a:pt x="599" y="435"/>
                  </a:cubicBezTo>
                  <a:cubicBezTo>
                    <a:pt x="601" y="431"/>
                    <a:pt x="601" y="431"/>
                    <a:pt x="601" y="431"/>
                  </a:cubicBezTo>
                  <a:cubicBezTo>
                    <a:pt x="611" y="414"/>
                    <a:pt x="625" y="385"/>
                    <a:pt x="631" y="369"/>
                  </a:cubicBezTo>
                  <a:cubicBezTo>
                    <a:pt x="658" y="300"/>
                    <a:pt x="656" y="227"/>
                    <a:pt x="627" y="164"/>
                  </a:cubicBezTo>
                  <a:close/>
                  <a:moveTo>
                    <a:pt x="417" y="368"/>
                  </a:moveTo>
                  <a:cubicBezTo>
                    <a:pt x="281" y="368"/>
                    <a:pt x="281" y="368"/>
                    <a:pt x="281" y="368"/>
                  </a:cubicBezTo>
                  <a:cubicBezTo>
                    <a:pt x="264" y="368"/>
                    <a:pt x="257" y="361"/>
                    <a:pt x="260" y="347"/>
                  </a:cubicBezTo>
                  <a:cubicBezTo>
                    <a:pt x="263" y="334"/>
                    <a:pt x="272" y="327"/>
                    <a:pt x="290" y="327"/>
                  </a:cubicBezTo>
                  <a:cubicBezTo>
                    <a:pt x="425" y="327"/>
                    <a:pt x="425" y="327"/>
                    <a:pt x="425" y="327"/>
                  </a:cubicBezTo>
                  <a:lnTo>
                    <a:pt x="417" y="36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4132" y="1838"/>
              <a:ext cx="1044" cy="1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62"/>
                </a:cxn>
                <a:cxn ang="0">
                  <a:pos x="395" y="62"/>
                </a:cxn>
                <a:cxn ang="0">
                  <a:pos x="395" y="62"/>
                </a:cxn>
                <a:cxn ang="0">
                  <a:pos x="438" y="62"/>
                </a:cxn>
                <a:cxn ang="0">
                  <a:pos x="521" y="0"/>
                </a:cxn>
                <a:cxn ang="0">
                  <a:pos x="22" y="0"/>
                </a:cxn>
              </a:cxnLst>
              <a:rect l="0" t="0" r="r" b="b"/>
              <a:pathLst>
                <a:path w="521" h="62">
                  <a:moveTo>
                    <a:pt x="22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395" y="62"/>
                    <a:pt x="395" y="62"/>
                    <a:pt x="395" y="62"/>
                  </a:cubicBezTo>
                  <a:cubicBezTo>
                    <a:pt x="395" y="62"/>
                    <a:pt x="395" y="62"/>
                    <a:pt x="395" y="62"/>
                  </a:cubicBezTo>
                  <a:cubicBezTo>
                    <a:pt x="419" y="62"/>
                    <a:pt x="438" y="62"/>
                    <a:pt x="438" y="62"/>
                  </a:cubicBezTo>
                  <a:cubicBezTo>
                    <a:pt x="492" y="39"/>
                    <a:pt x="521" y="0"/>
                    <a:pt x="521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4257" y="1443"/>
              <a:ext cx="1174" cy="7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39"/>
                </a:cxn>
                <a:cxn ang="0">
                  <a:pos x="477" y="39"/>
                </a:cxn>
                <a:cxn ang="0">
                  <a:pos x="447" y="39"/>
                </a:cxn>
                <a:cxn ang="0">
                  <a:pos x="524" y="39"/>
                </a:cxn>
                <a:cxn ang="0">
                  <a:pos x="587" y="0"/>
                </a:cxn>
                <a:cxn ang="0">
                  <a:pos x="14" y="0"/>
                </a:cxn>
              </a:cxnLst>
              <a:rect l="0" t="0" r="r" b="b"/>
              <a:pathLst>
                <a:path w="587" h="39">
                  <a:moveTo>
                    <a:pt x="14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477" y="39"/>
                    <a:pt x="477" y="39"/>
                    <a:pt x="477" y="39"/>
                  </a:cubicBezTo>
                  <a:cubicBezTo>
                    <a:pt x="447" y="39"/>
                    <a:pt x="447" y="39"/>
                    <a:pt x="447" y="39"/>
                  </a:cubicBezTo>
                  <a:cubicBezTo>
                    <a:pt x="481" y="39"/>
                    <a:pt x="523" y="39"/>
                    <a:pt x="524" y="39"/>
                  </a:cubicBezTo>
                  <a:cubicBezTo>
                    <a:pt x="578" y="25"/>
                    <a:pt x="587" y="0"/>
                    <a:pt x="587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4198" y="1625"/>
              <a:ext cx="1115" cy="107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53"/>
                </a:cxn>
                <a:cxn ang="0">
                  <a:pos x="439" y="53"/>
                </a:cxn>
                <a:cxn ang="0">
                  <a:pos x="439" y="53"/>
                </a:cxn>
                <a:cxn ang="0">
                  <a:pos x="484" y="53"/>
                </a:cxn>
                <a:cxn ang="0">
                  <a:pos x="557" y="0"/>
                </a:cxn>
                <a:cxn ang="0">
                  <a:pos x="19" y="0"/>
                </a:cxn>
              </a:cxnLst>
              <a:rect l="0" t="0" r="r" b="b"/>
              <a:pathLst>
                <a:path w="557" h="53">
                  <a:moveTo>
                    <a:pt x="19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439" y="53"/>
                    <a:pt x="439" y="53"/>
                    <a:pt x="439" y="53"/>
                  </a:cubicBezTo>
                  <a:cubicBezTo>
                    <a:pt x="439" y="53"/>
                    <a:pt x="439" y="53"/>
                    <a:pt x="439" y="53"/>
                  </a:cubicBezTo>
                  <a:cubicBezTo>
                    <a:pt x="465" y="53"/>
                    <a:pt x="483" y="53"/>
                    <a:pt x="484" y="53"/>
                  </a:cubicBezTo>
                  <a:cubicBezTo>
                    <a:pt x="538" y="34"/>
                    <a:pt x="557" y="0"/>
                    <a:pt x="557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49" name="Picture 6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0788" y="0"/>
            <a:ext cx="3862387" cy="299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5155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468313" y="4868863"/>
            <a:ext cx="8424862" cy="1176337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en-US"/>
              <a:t>xxxxx</a:t>
            </a:r>
          </a:p>
        </p:txBody>
      </p:sp>
      <p:sp>
        <p:nvSpPr>
          <p:cNvPr id="53" name="Title 52"/>
          <p:cNvSpPr>
            <a:spLocks noGrp="1"/>
          </p:cNvSpPr>
          <p:nvPr>
            <p:ph type="title"/>
          </p:nvPr>
        </p:nvSpPr>
        <p:spPr>
          <a:xfrm>
            <a:off x="179512" y="3356992"/>
            <a:ext cx="5761037" cy="11350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1" name="Slide Number Placeholder 5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CC4B5-A4C8-4126-96AD-EF0EFDDAFD8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99EDF-E12D-4F83-9A5E-426D7E9C93B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87988" y="144463"/>
            <a:ext cx="1673225" cy="5516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144463"/>
            <a:ext cx="4867275" cy="5516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829F9-8850-44A6-BFE6-FBB2C7BCFB0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8288C-910A-413A-AD6D-016FCEA0AC6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58082-8FA7-4407-B605-11F7A7E62EA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59CC2F73-C20B-3247-AE6D-209D28A7D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36DEF-9CC8-4439-AC03-E52BCB04F84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528763"/>
            <a:ext cx="3282950" cy="43259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03663" y="1528763"/>
            <a:ext cx="3284537" cy="43259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632A1-DAF6-402C-99A8-B22857D6BD4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04EC0-33C0-412B-A5EF-C7113D07BEC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62C32-5CD2-4FF2-8B48-6AE39CB89F3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595EB-F72E-4502-8FCB-BF2A8BBF24D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0AD91-AAD9-4D8C-AE06-446C3E4E8A1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172BC-D8E5-4DA9-AFAA-6922ED5CECC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84508-B925-4F35-88EE-0EF0958ADF5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86C93-00D0-4B08-B62B-4FD911253DB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08625" y="144463"/>
            <a:ext cx="1679575" cy="57102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144463"/>
            <a:ext cx="4887912" cy="57102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D6FE4-E95D-4F5E-881E-F1876B5DDCA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44463"/>
            <a:ext cx="6840537" cy="11350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13" y="1522413"/>
            <a:ext cx="4135437" cy="41386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6150" y="1522413"/>
            <a:ext cx="4137025" cy="41386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804275" y="6529388"/>
            <a:ext cx="300038" cy="284162"/>
          </a:xfrm>
        </p:spPr>
        <p:txBody>
          <a:bodyPr/>
          <a:lstStyle>
            <a:lvl1pPr>
              <a:defRPr/>
            </a:lvl1pPr>
          </a:lstStyle>
          <a:p>
            <a:fld id="{EBA59DBE-10F7-45A9-8E58-3C64F1D97906}" type="slidenum">
              <a:rPr lang="de-DE"/>
              <a:t>‹#›</a:t>
            </a:fld>
            <a:endParaRPr lang="de-DE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445124" y="6505576"/>
            <a:ext cx="3184525" cy="179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t" anchorCtr="0" compatLnSpc="1"/>
          <a:lstStyle>
            <a:lvl1pPr algn="r" eaLnBrk="0" hangingPunct="0">
              <a:defRPr sz="1000">
                <a:solidFill>
                  <a:srgbClr val="4D4D4D"/>
                </a:solidFill>
                <a:latin typeface="+mn-lt"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94855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3CD7CE-E385-A0F8-7998-4EB0D8184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9CABC7-1B06-57AE-3977-060A8742A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F0B68-2096-E0D0-E1EC-EAC20AD04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724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3CD7CE-E385-A0F8-7998-4EB0D8184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A7EF-B1E5-4411-8BF6-45A27B82FDD3}" type="datetimeFigureOut">
              <a:rPr lang="en-US" smtClean="0"/>
              <a:t>7/23/24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9CABC7-1B06-57AE-3977-060A8742A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F0B68-2096-E0D0-E1EC-EAC20AD04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92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894F8-5930-40BB-B83A-28464F20737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522413"/>
            <a:ext cx="3270250" cy="4138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90963" y="1522413"/>
            <a:ext cx="3270250" cy="4138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843963" y="6573838"/>
            <a:ext cx="300037" cy="2841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3D060-3C5C-4602-8455-DA0D22479C9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64993-8083-4C11-96A2-58085CBD788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57D2F-3C17-4CB4-845A-BB6F195F8BD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5076056" y="6093296"/>
            <a:ext cx="2895600" cy="1444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9378FD-E5FC-4B5B-9944-271D68FBF81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5076056" y="6093296"/>
            <a:ext cx="2895600" cy="1444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5A53B-98BE-4EA9-BBD1-717D796450E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BFA3B-B8B1-4679-9295-29F17F77D72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215900"/>
          </a:xfrm>
          <a:prstGeom prst="rect">
            <a:avLst/>
          </a:prstGeom>
          <a:solidFill>
            <a:srgbClr val="D9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7544" y="1556792"/>
            <a:ext cx="6692900" cy="413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Erste Zeile --&gt; Bullet --&gt; Tab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44463"/>
            <a:ext cx="5761037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Titelmasterformat durch Klicken bearbeiten</a:t>
            </a:r>
          </a:p>
        </p:txBody>
      </p:sp>
      <p:sp>
        <p:nvSpPr>
          <p:cNvPr id="150549" name="Rectangle 21"/>
          <p:cNvSpPr>
            <a:spLocks noChangeArrowheads="1"/>
          </p:cNvSpPr>
          <p:nvPr userDrawn="1"/>
        </p:nvSpPr>
        <p:spPr bwMode="auto">
          <a:xfrm>
            <a:off x="0" y="1577975"/>
            <a:ext cx="395288" cy="190500"/>
          </a:xfrm>
          <a:prstGeom prst="rect">
            <a:avLst/>
          </a:prstGeom>
          <a:solidFill>
            <a:srgbClr val="B2B2B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0555" name="Rectangle 27"/>
          <p:cNvSpPr>
            <a:spLocks noChangeArrowheads="1"/>
          </p:cNvSpPr>
          <p:nvPr userDrawn="1"/>
        </p:nvSpPr>
        <p:spPr bwMode="auto">
          <a:xfrm>
            <a:off x="0" y="6165304"/>
            <a:ext cx="9144000" cy="692150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900" dirty="0"/>
              <a:t>© atsec information security</a:t>
            </a:r>
            <a:endParaRPr lang="de-DE" sz="900" dirty="0"/>
          </a:p>
        </p:txBody>
      </p:sp>
      <p:sp>
        <p:nvSpPr>
          <p:cNvPr id="150556" name="Rectangle 28"/>
          <p:cNvSpPr>
            <a:spLocks noChangeArrowheads="1"/>
          </p:cNvSpPr>
          <p:nvPr userDrawn="1"/>
        </p:nvSpPr>
        <p:spPr bwMode="auto">
          <a:xfrm>
            <a:off x="8893175" y="6165850"/>
            <a:ext cx="250825" cy="6921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1033" name="Group 29"/>
          <p:cNvGrpSpPr>
            <a:grpSpLocks/>
          </p:cNvGrpSpPr>
          <p:nvPr userDrawn="1"/>
        </p:nvGrpSpPr>
        <p:grpSpPr bwMode="auto">
          <a:xfrm>
            <a:off x="179512" y="6237312"/>
            <a:ext cx="2447925" cy="574675"/>
            <a:chOff x="385" y="1097"/>
            <a:chExt cx="5046" cy="1186"/>
          </a:xfrm>
        </p:grpSpPr>
        <p:sp>
          <p:nvSpPr>
            <p:cNvPr id="150558" name="Freeform 30"/>
            <p:cNvSpPr>
              <a:spLocks/>
            </p:cNvSpPr>
            <p:nvPr/>
          </p:nvSpPr>
          <p:spPr bwMode="auto">
            <a:xfrm>
              <a:off x="385" y="1837"/>
              <a:ext cx="406" cy="124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22" y="0"/>
                </a:cxn>
                <a:cxn ang="0">
                  <a:pos x="0" y="62"/>
                </a:cxn>
                <a:cxn ang="0">
                  <a:pos x="203" y="62"/>
                </a:cxn>
                <a:cxn ang="0">
                  <a:pos x="198" y="53"/>
                </a:cxn>
                <a:cxn ang="0">
                  <a:pos x="181" y="0"/>
                </a:cxn>
              </a:cxnLst>
              <a:rect l="0" t="0" r="r" b="b"/>
              <a:pathLst>
                <a:path w="203" h="62">
                  <a:moveTo>
                    <a:pt x="1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1" y="59"/>
                    <a:pt x="200" y="56"/>
                    <a:pt x="198" y="53"/>
                  </a:cubicBezTo>
                  <a:cubicBezTo>
                    <a:pt x="190" y="36"/>
                    <a:pt x="184" y="18"/>
                    <a:pt x="181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59" name="Freeform 31"/>
            <p:cNvSpPr>
              <a:spLocks/>
            </p:cNvSpPr>
            <p:nvPr/>
          </p:nvSpPr>
          <p:spPr bwMode="auto">
            <a:xfrm>
              <a:off x="542" y="1444"/>
              <a:ext cx="278" cy="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39"/>
                </a:cxn>
                <a:cxn ang="0">
                  <a:pos x="119" y="39"/>
                </a:cxn>
                <a:cxn ang="0">
                  <a:pos x="139" y="0"/>
                </a:cxn>
                <a:cxn ang="0">
                  <a:pos x="14" y="0"/>
                </a:cxn>
              </a:cxnLst>
              <a:rect l="0" t="0" r="r" b="b"/>
              <a:pathLst>
                <a:path w="139" h="39">
                  <a:moveTo>
                    <a:pt x="14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5" y="26"/>
                    <a:pt x="131" y="13"/>
                    <a:pt x="139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60" name="Freeform 32"/>
            <p:cNvSpPr>
              <a:spLocks/>
            </p:cNvSpPr>
            <p:nvPr/>
          </p:nvSpPr>
          <p:spPr bwMode="auto">
            <a:xfrm>
              <a:off x="467" y="1624"/>
              <a:ext cx="281" cy="108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9" y="0"/>
                </a:cxn>
                <a:cxn ang="0">
                  <a:pos x="0" y="53"/>
                </a:cxn>
                <a:cxn ang="0">
                  <a:pos x="134" y="53"/>
                </a:cxn>
                <a:cxn ang="0">
                  <a:pos x="140" y="0"/>
                </a:cxn>
              </a:cxnLst>
              <a:rect l="0" t="0" r="r" b="b"/>
              <a:pathLst>
                <a:path w="140" h="53">
                  <a:moveTo>
                    <a:pt x="14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5" y="36"/>
                    <a:pt x="136" y="18"/>
                    <a:pt x="140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61" name="Freeform 33"/>
            <p:cNvSpPr>
              <a:spLocks/>
            </p:cNvSpPr>
            <p:nvPr/>
          </p:nvSpPr>
          <p:spPr bwMode="auto">
            <a:xfrm>
              <a:off x="2754" y="1408"/>
              <a:ext cx="753" cy="560"/>
            </a:xfrm>
            <a:custGeom>
              <a:avLst/>
              <a:gdLst/>
              <a:ahLst/>
              <a:cxnLst>
                <a:cxn ang="0">
                  <a:pos x="346" y="60"/>
                </a:cxn>
                <a:cxn ang="0">
                  <a:pos x="170" y="67"/>
                </a:cxn>
                <a:cxn ang="0">
                  <a:pos x="130" y="80"/>
                </a:cxn>
                <a:cxn ang="0">
                  <a:pos x="106" y="108"/>
                </a:cxn>
                <a:cxn ang="0">
                  <a:pos x="263" y="115"/>
                </a:cxn>
                <a:cxn ang="0">
                  <a:pos x="250" y="165"/>
                </a:cxn>
                <a:cxn ang="0">
                  <a:pos x="93" y="172"/>
                </a:cxn>
                <a:cxn ang="0">
                  <a:pos x="104" y="200"/>
                </a:cxn>
                <a:cxn ang="0">
                  <a:pos x="139" y="213"/>
                </a:cxn>
                <a:cxn ang="0">
                  <a:pos x="331" y="213"/>
                </a:cxn>
                <a:cxn ang="0">
                  <a:pos x="301" y="280"/>
                </a:cxn>
                <a:cxn ang="0">
                  <a:pos x="114" y="280"/>
                </a:cxn>
                <a:cxn ang="0">
                  <a:pos x="23" y="243"/>
                </a:cxn>
                <a:cxn ang="0">
                  <a:pos x="9" y="140"/>
                </a:cxn>
                <a:cxn ang="0">
                  <a:pos x="66" y="36"/>
                </a:cxn>
                <a:cxn ang="0">
                  <a:pos x="173" y="0"/>
                </a:cxn>
                <a:cxn ang="0">
                  <a:pos x="376" y="7"/>
                </a:cxn>
                <a:cxn ang="0">
                  <a:pos x="346" y="60"/>
                </a:cxn>
              </a:cxnLst>
              <a:rect l="0" t="0" r="r" b="b"/>
              <a:pathLst>
                <a:path w="376" h="280">
                  <a:moveTo>
                    <a:pt x="346" y="60"/>
                  </a:moveTo>
                  <a:cubicBezTo>
                    <a:pt x="170" y="67"/>
                    <a:pt x="170" y="67"/>
                    <a:pt x="170" y="67"/>
                  </a:cubicBezTo>
                  <a:cubicBezTo>
                    <a:pt x="156" y="67"/>
                    <a:pt x="142" y="72"/>
                    <a:pt x="130" y="80"/>
                  </a:cubicBezTo>
                  <a:cubicBezTo>
                    <a:pt x="121" y="86"/>
                    <a:pt x="114" y="96"/>
                    <a:pt x="106" y="108"/>
                  </a:cubicBezTo>
                  <a:cubicBezTo>
                    <a:pt x="263" y="115"/>
                    <a:pt x="263" y="115"/>
                    <a:pt x="263" y="11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95" y="184"/>
                    <a:pt x="98" y="193"/>
                    <a:pt x="104" y="200"/>
                  </a:cubicBezTo>
                  <a:cubicBezTo>
                    <a:pt x="113" y="208"/>
                    <a:pt x="124" y="213"/>
                    <a:pt x="139" y="213"/>
                  </a:cubicBezTo>
                  <a:cubicBezTo>
                    <a:pt x="331" y="213"/>
                    <a:pt x="331" y="213"/>
                    <a:pt x="331" y="213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114" y="280"/>
                    <a:pt x="114" y="280"/>
                    <a:pt x="114" y="280"/>
                  </a:cubicBezTo>
                  <a:cubicBezTo>
                    <a:pt x="71" y="280"/>
                    <a:pt x="41" y="268"/>
                    <a:pt x="23" y="243"/>
                  </a:cubicBezTo>
                  <a:cubicBezTo>
                    <a:pt x="4" y="219"/>
                    <a:pt x="0" y="185"/>
                    <a:pt x="9" y="140"/>
                  </a:cubicBezTo>
                  <a:cubicBezTo>
                    <a:pt x="19" y="95"/>
                    <a:pt x="38" y="60"/>
                    <a:pt x="66" y="36"/>
                  </a:cubicBezTo>
                  <a:cubicBezTo>
                    <a:pt x="95" y="12"/>
                    <a:pt x="131" y="0"/>
                    <a:pt x="173" y="0"/>
                  </a:cubicBezTo>
                  <a:cubicBezTo>
                    <a:pt x="376" y="7"/>
                    <a:pt x="376" y="7"/>
                    <a:pt x="376" y="7"/>
                  </a:cubicBezTo>
                  <a:lnTo>
                    <a:pt x="346" y="6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62" name="Freeform 34"/>
            <p:cNvSpPr>
              <a:spLocks/>
            </p:cNvSpPr>
            <p:nvPr/>
          </p:nvSpPr>
          <p:spPr bwMode="auto">
            <a:xfrm>
              <a:off x="3451" y="1408"/>
              <a:ext cx="756" cy="560"/>
            </a:xfrm>
            <a:custGeom>
              <a:avLst/>
              <a:gdLst/>
              <a:ahLst/>
              <a:cxnLst>
                <a:cxn ang="0">
                  <a:pos x="347" y="64"/>
                </a:cxn>
                <a:cxn ang="0">
                  <a:pos x="169" y="71"/>
                </a:cxn>
                <a:cxn ang="0">
                  <a:pos x="126" y="88"/>
                </a:cxn>
                <a:cxn ang="0">
                  <a:pos x="99" y="140"/>
                </a:cxn>
                <a:cxn ang="0">
                  <a:pos x="104" y="192"/>
                </a:cxn>
                <a:cxn ang="0">
                  <a:pos x="140" y="209"/>
                </a:cxn>
                <a:cxn ang="0">
                  <a:pos x="333" y="209"/>
                </a:cxn>
                <a:cxn ang="0">
                  <a:pos x="303" y="280"/>
                </a:cxn>
                <a:cxn ang="0">
                  <a:pos x="114" y="280"/>
                </a:cxn>
                <a:cxn ang="0">
                  <a:pos x="23" y="243"/>
                </a:cxn>
                <a:cxn ang="0">
                  <a:pos x="9" y="140"/>
                </a:cxn>
                <a:cxn ang="0">
                  <a:pos x="66" y="36"/>
                </a:cxn>
                <a:cxn ang="0">
                  <a:pos x="173" y="0"/>
                </a:cxn>
                <a:cxn ang="0">
                  <a:pos x="377" y="7"/>
                </a:cxn>
                <a:cxn ang="0">
                  <a:pos x="347" y="64"/>
                </a:cxn>
              </a:cxnLst>
              <a:rect l="0" t="0" r="r" b="b"/>
              <a:pathLst>
                <a:path w="377" h="280">
                  <a:moveTo>
                    <a:pt x="347" y="64"/>
                  </a:moveTo>
                  <a:cubicBezTo>
                    <a:pt x="169" y="71"/>
                    <a:pt x="169" y="71"/>
                    <a:pt x="169" y="71"/>
                  </a:cubicBezTo>
                  <a:cubicBezTo>
                    <a:pt x="153" y="71"/>
                    <a:pt x="138" y="77"/>
                    <a:pt x="126" y="88"/>
                  </a:cubicBezTo>
                  <a:cubicBezTo>
                    <a:pt x="113" y="99"/>
                    <a:pt x="104" y="116"/>
                    <a:pt x="99" y="140"/>
                  </a:cubicBezTo>
                  <a:cubicBezTo>
                    <a:pt x="94" y="163"/>
                    <a:pt x="95" y="180"/>
                    <a:pt x="104" y="192"/>
                  </a:cubicBezTo>
                  <a:cubicBezTo>
                    <a:pt x="112" y="203"/>
                    <a:pt x="124" y="209"/>
                    <a:pt x="140" y="209"/>
                  </a:cubicBezTo>
                  <a:cubicBezTo>
                    <a:pt x="333" y="209"/>
                    <a:pt x="333" y="209"/>
                    <a:pt x="333" y="209"/>
                  </a:cubicBezTo>
                  <a:cubicBezTo>
                    <a:pt x="303" y="280"/>
                    <a:pt x="303" y="280"/>
                    <a:pt x="303" y="280"/>
                  </a:cubicBezTo>
                  <a:cubicBezTo>
                    <a:pt x="114" y="280"/>
                    <a:pt x="114" y="280"/>
                    <a:pt x="114" y="280"/>
                  </a:cubicBezTo>
                  <a:cubicBezTo>
                    <a:pt x="72" y="280"/>
                    <a:pt x="41" y="268"/>
                    <a:pt x="23" y="243"/>
                  </a:cubicBezTo>
                  <a:cubicBezTo>
                    <a:pt x="4" y="219"/>
                    <a:pt x="0" y="185"/>
                    <a:pt x="9" y="140"/>
                  </a:cubicBezTo>
                  <a:cubicBezTo>
                    <a:pt x="19" y="95"/>
                    <a:pt x="38" y="60"/>
                    <a:pt x="66" y="36"/>
                  </a:cubicBezTo>
                  <a:cubicBezTo>
                    <a:pt x="95" y="12"/>
                    <a:pt x="131" y="0"/>
                    <a:pt x="173" y="0"/>
                  </a:cubicBezTo>
                  <a:cubicBezTo>
                    <a:pt x="377" y="7"/>
                    <a:pt x="377" y="7"/>
                    <a:pt x="377" y="7"/>
                  </a:cubicBezTo>
                  <a:lnTo>
                    <a:pt x="347" y="6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63" name="Freeform 35"/>
            <p:cNvSpPr>
              <a:spLocks/>
            </p:cNvSpPr>
            <p:nvPr/>
          </p:nvSpPr>
          <p:spPr bwMode="auto">
            <a:xfrm>
              <a:off x="1975" y="1408"/>
              <a:ext cx="828" cy="560"/>
            </a:xfrm>
            <a:custGeom>
              <a:avLst/>
              <a:gdLst/>
              <a:ahLst/>
              <a:cxnLst>
                <a:cxn ang="0">
                  <a:pos x="168" y="67"/>
                </a:cxn>
                <a:cxn ang="0">
                  <a:pos x="385" y="60"/>
                </a:cxn>
                <a:cxn ang="0">
                  <a:pos x="414" y="7"/>
                </a:cxn>
                <a:cxn ang="0">
                  <a:pos x="165" y="0"/>
                </a:cxn>
                <a:cxn ang="0">
                  <a:pos x="116" y="11"/>
                </a:cxn>
                <a:cxn ang="0">
                  <a:pos x="59" y="86"/>
                </a:cxn>
                <a:cxn ang="0">
                  <a:pos x="69" y="148"/>
                </a:cxn>
                <a:cxn ang="0">
                  <a:pos x="129" y="172"/>
                </a:cxn>
                <a:cxn ang="0">
                  <a:pos x="273" y="172"/>
                </a:cxn>
                <a:cxn ang="0">
                  <a:pos x="295" y="193"/>
                </a:cxn>
                <a:cxn ang="0">
                  <a:pos x="285" y="208"/>
                </a:cxn>
                <a:cxn ang="0">
                  <a:pos x="264" y="213"/>
                </a:cxn>
                <a:cxn ang="0">
                  <a:pos x="34" y="213"/>
                </a:cxn>
                <a:cxn ang="0">
                  <a:pos x="0" y="280"/>
                </a:cxn>
                <a:cxn ang="0">
                  <a:pos x="267" y="280"/>
                </a:cxn>
                <a:cxn ang="0">
                  <a:pos x="316" y="269"/>
                </a:cxn>
                <a:cxn ang="0">
                  <a:pos x="354" y="238"/>
                </a:cxn>
                <a:cxn ang="0">
                  <a:pos x="373" y="194"/>
                </a:cxn>
                <a:cxn ang="0">
                  <a:pos x="363" y="132"/>
                </a:cxn>
                <a:cxn ang="0">
                  <a:pos x="303" y="108"/>
                </a:cxn>
                <a:cxn ang="0">
                  <a:pos x="159" y="108"/>
                </a:cxn>
                <a:cxn ang="0">
                  <a:pos x="140" y="103"/>
                </a:cxn>
                <a:cxn ang="0">
                  <a:pos x="136" y="87"/>
                </a:cxn>
                <a:cxn ang="0">
                  <a:pos x="168" y="67"/>
                </a:cxn>
              </a:cxnLst>
              <a:rect l="0" t="0" r="r" b="b"/>
              <a:pathLst>
                <a:path w="414" h="280">
                  <a:moveTo>
                    <a:pt x="168" y="67"/>
                  </a:moveTo>
                  <a:cubicBezTo>
                    <a:pt x="385" y="60"/>
                    <a:pt x="385" y="60"/>
                    <a:pt x="385" y="60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47" y="0"/>
                    <a:pt x="131" y="4"/>
                    <a:pt x="116" y="11"/>
                  </a:cubicBezTo>
                  <a:cubicBezTo>
                    <a:pt x="84" y="27"/>
                    <a:pt x="65" y="55"/>
                    <a:pt x="59" y="86"/>
                  </a:cubicBezTo>
                  <a:cubicBezTo>
                    <a:pt x="53" y="111"/>
                    <a:pt x="57" y="132"/>
                    <a:pt x="69" y="148"/>
                  </a:cubicBezTo>
                  <a:cubicBezTo>
                    <a:pt x="82" y="164"/>
                    <a:pt x="102" y="172"/>
                    <a:pt x="129" y="172"/>
                  </a:cubicBezTo>
                  <a:cubicBezTo>
                    <a:pt x="273" y="172"/>
                    <a:pt x="273" y="172"/>
                    <a:pt x="273" y="172"/>
                  </a:cubicBezTo>
                  <a:cubicBezTo>
                    <a:pt x="291" y="172"/>
                    <a:pt x="298" y="179"/>
                    <a:pt x="295" y="193"/>
                  </a:cubicBezTo>
                  <a:cubicBezTo>
                    <a:pt x="294" y="200"/>
                    <a:pt x="290" y="205"/>
                    <a:pt x="285" y="208"/>
                  </a:cubicBezTo>
                  <a:cubicBezTo>
                    <a:pt x="280" y="211"/>
                    <a:pt x="273" y="213"/>
                    <a:pt x="264" y="213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26" y="236"/>
                    <a:pt x="14" y="259"/>
                    <a:pt x="0" y="280"/>
                  </a:cubicBezTo>
                  <a:cubicBezTo>
                    <a:pt x="267" y="280"/>
                    <a:pt x="267" y="280"/>
                    <a:pt x="267" y="280"/>
                  </a:cubicBezTo>
                  <a:cubicBezTo>
                    <a:pt x="285" y="280"/>
                    <a:pt x="301" y="276"/>
                    <a:pt x="316" y="269"/>
                  </a:cubicBezTo>
                  <a:cubicBezTo>
                    <a:pt x="331" y="261"/>
                    <a:pt x="344" y="251"/>
                    <a:pt x="354" y="238"/>
                  </a:cubicBezTo>
                  <a:cubicBezTo>
                    <a:pt x="363" y="225"/>
                    <a:pt x="370" y="210"/>
                    <a:pt x="373" y="194"/>
                  </a:cubicBezTo>
                  <a:cubicBezTo>
                    <a:pt x="379" y="169"/>
                    <a:pt x="375" y="148"/>
                    <a:pt x="363" y="132"/>
                  </a:cubicBezTo>
                  <a:cubicBezTo>
                    <a:pt x="350" y="116"/>
                    <a:pt x="330" y="108"/>
                    <a:pt x="303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0" y="108"/>
                    <a:pt x="144" y="106"/>
                    <a:pt x="140" y="103"/>
                  </a:cubicBezTo>
                  <a:cubicBezTo>
                    <a:pt x="136" y="100"/>
                    <a:pt x="135" y="95"/>
                    <a:pt x="136" y="87"/>
                  </a:cubicBezTo>
                  <a:cubicBezTo>
                    <a:pt x="139" y="74"/>
                    <a:pt x="149" y="67"/>
                    <a:pt x="168" y="6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64" name="Freeform 36"/>
            <p:cNvSpPr>
              <a:spLocks noEditPoints="1"/>
            </p:cNvSpPr>
            <p:nvPr/>
          </p:nvSpPr>
          <p:spPr bwMode="auto">
            <a:xfrm>
              <a:off x="716" y="1097"/>
              <a:ext cx="1319" cy="1186"/>
            </a:xfrm>
            <a:custGeom>
              <a:avLst/>
              <a:gdLst/>
              <a:ahLst/>
              <a:cxnLst>
                <a:cxn ang="0">
                  <a:pos x="627" y="164"/>
                </a:cxn>
                <a:cxn ang="0">
                  <a:pos x="627" y="164"/>
                </a:cxn>
                <a:cxn ang="0">
                  <a:pos x="474" y="27"/>
                </a:cxn>
                <a:cxn ang="0">
                  <a:pos x="230" y="42"/>
                </a:cxn>
                <a:cxn ang="0">
                  <a:pos x="64" y="424"/>
                </a:cxn>
                <a:cxn ang="0">
                  <a:pos x="369" y="574"/>
                </a:cxn>
                <a:cxn ang="0">
                  <a:pos x="392" y="498"/>
                </a:cxn>
                <a:cxn ang="0">
                  <a:pos x="129" y="394"/>
                </a:cxn>
                <a:cxn ang="0">
                  <a:pos x="259" y="105"/>
                </a:cxn>
                <a:cxn ang="0">
                  <a:pos x="449" y="93"/>
                </a:cxn>
                <a:cxn ang="0">
                  <a:pos x="562" y="194"/>
                </a:cxn>
                <a:cxn ang="0">
                  <a:pos x="562" y="194"/>
                </a:cxn>
                <a:cxn ang="0">
                  <a:pos x="565" y="345"/>
                </a:cxn>
                <a:cxn ang="0">
                  <a:pos x="554" y="369"/>
                </a:cxn>
                <a:cxn ang="0">
                  <a:pos x="501" y="369"/>
                </a:cxn>
                <a:cxn ang="0">
                  <a:pos x="524" y="264"/>
                </a:cxn>
                <a:cxn ang="0">
                  <a:pos x="528" y="216"/>
                </a:cxn>
                <a:cxn ang="0">
                  <a:pos x="528" y="216"/>
                </a:cxn>
                <a:cxn ang="0">
                  <a:pos x="512" y="181"/>
                </a:cxn>
                <a:cxn ang="0">
                  <a:pos x="481" y="161"/>
                </a:cxn>
                <a:cxn ang="0">
                  <a:pos x="438" y="155"/>
                </a:cxn>
                <a:cxn ang="0">
                  <a:pos x="260" y="163"/>
                </a:cxn>
                <a:cxn ang="0">
                  <a:pos x="222" y="222"/>
                </a:cxn>
                <a:cxn ang="0">
                  <a:pos x="403" y="222"/>
                </a:cxn>
                <a:cxn ang="0">
                  <a:pos x="425" y="225"/>
                </a:cxn>
                <a:cxn ang="0">
                  <a:pos x="437" y="235"/>
                </a:cxn>
                <a:cxn ang="0">
                  <a:pos x="439" y="261"/>
                </a:cxn>
                <a:cxn ang="0">
                  <a:pos x="439" y="263"/>
                </a:cxn>
                <a:cxn ang="0">
                  <a:pos x="281" y="263"/>
                </a:cxn>
                <a:cxn ang="0">
                  <a:pos x="210" y="286"/>
                </a:cxn>
                <a:cxn ang="0">
                  <a:pos x="174" y="349"/>
                </a:cxn>
                <a:cxn ang="0">
                  <a:pos x="184" y="411"/>
                </a:cxn>
                <a:cxn ang="0">
                  <a:pos x="245" y="435"/>
                </a:cxn>
                <a:cxn ang="0">
                  <a:pos x="599" y="435"/>
                </a:cxn>
                <a:cxn ang="0">
                  <a:pos x="601" y="431"/>
                </a:cxn>
                <a:cxn ang="0">
                  <a:pos x="631" y="369"/>
                </a:cxn>
                <a:cxn ang="0">
                  <a:pos x="627" y="164"/>
                </a:cxn>
                <a:cxn ang="0">
                  <a:pos x="417" y="368"/>
                </a:cxn>
                <a:cxn ang="0">
                  <a:pos x="281" y="368"/>
                </a:cxn>
                <a:cxn ang="0">
                  <a:pos x="260" y="347"/>
                </a:cxn>
                <a:cxn ang="0">
                  <a:pos x="290" y="327"/>
                </a:cxn>
                <a:cxn ang="0">
                  <a:pos x="425" y="327"/>
                </a:cxn>
                <a:cxn ang="0">
                  <a:pos x="417" y="368"/>
                </a:cxn>
              </a:cxnLst>
              <a:rect l="0" t="0" r="r" b="b"/>
              <a:pathLst>
                <a:path w="658" h="593">
                  <a:moveTo>
                    <a:pt x="627" y="164"/>
                  </a:moveTo>
                  <a:cubicBezTo>
                    <a:pt x="627" y="164"/>
                    <a:pt x="627" y="164"/>
                    <a:pt x="627" y="164"/>
                  </a:cubicBezTo>
                  <a:cubicBezTo>
                    <a:pt x="598" y="100"/>
                    <a:pt x="544" y="52"/>
                    <a:pt x="474" y="27"/>
                  </a:cubicBezTo>
                  <a:cubicBezTo>
                    <a:pt x="397" y="0"/>
                    <a:pt x="308" y="6"/>
                    <a:pt x="230" y="42"/>
                  </a:cubicBezTo>
                  <a:cubicBezTo>
                    <a:pt x="75" y="114"/>
                    <a:pt x="0" y="285"/>
                    <a:pt x="64" y="424"/>
                  </a:cubicBezTo>
                  <a:cubicBezTo>
                    <a:pt x="116" y="536"/>
                    <a:pt x="241" y="593"/>
                    <a:pt x="369" y="574"/>
                  </a:cubicBezTo>
                  <a:cubicBezTo>
                    <a:pt x="380" y="544"/>
                    <a:pt x="387" y="518"/>
                    <a:pt x="392" y="498"/>
                  </a:cubicBezTo>
                  <a:cubicBezTo>
                    <a:pt x="284" y="528"/>
                    <a:pt x="172" y="487"/>
                    <a:pt x="129" y="394"/>
                  </a:cubicBezTo>
                  <a:cubicBezTo>
                    <a:pt x="81" y="290"/>
                    <a:pt x="139" y="160"/>
                    <a:pt x="259" y="105"/>
                  </a:cubicBezTo>
                  <a:cubicBezTo>
                    <a:pt x="320" y="77"/>
                    <a:pt x="390" y="72"/>
                    <a:pt x="449" y="93"/>
                  </a:cubicBezTo>
                  <a:cubicBezTo>
                    <a:pt x="501" y="112"/>
                    <a:pt x="541" y="147"/>
                    <a:pt x="562" y="194"/>
                  </a:cubicBezTo>
                  <a:cubicBezTo>
                    <a:pt x="562" y="194"/>
                    <a:pt x="562" y="194"/>
                    <a:pt x="562" y="194"/>
                  </a:cubicBezTo>
                  <a:cubicBezTo>
                    <a:pt x="584" y="240"/>
                    <a:pt x="585" y="294"/>
                    <a:pt x="565" y="345"/>
                  </a:cubicBezTo>
                  <a:cubicBezTo>
                    <a:pt x="562" y="354"/>
                    <a:pt x="558" y="362"/>
                    <a:pt x="554" y="369"/>
                  </a:cubicBezTo>
                  <a:cubicBezTo>
                    <a:pt x="501" y="369"/>
                    <a:pt x="501" y="369"/>
                    <a:pt x="501" y="369"/>
                  </a:cubicBezTo>
                  <a:cubicBezTo>
                    <a:pt x="524" y="264"/>
                    <a:pt x="524" y="264"/>
                    <a:pt x="524" y="264"/>
                  </a:cubicBezTo>
                  <a:cubicBezTo>
                    <a:pt x="528" y="245"/>
                    <a:pt x="529" y="229"/>
                    <a:pt x="528" y="216"/>
                  </a:cubicBezTo>
                  <a:cubicBezTo>
                    <a:pt x="528" y="216"/>
                    <a:pt x="528" y="216"/>
                    <a:pt x="528" y="216"/>
                  </a:cubicBezTo>
                  <a:cubicBezTo>
                    <a:pt x="527" y="203"/>
                    <a:pt x="521" y="192"/>
                    <a:pt x="512" y="181"/>
                  </a:cubicBezTo>
                  <a:cubicBezTo>
                    <a:pt x="503" y="171"/>
                    <a:pt x="493" y="164"/>
                    <a:pt x="481" y="161"/>
                  </a:cubicBezTo>
                  <a:cubicBezTo>
                    <a:pt x="470" y="157"/>
                    <a:pt x="455" y="155"/>
                    <a:pt x="438" y="155"/>
                  </a:cubicBezTo>
                  <a:cubicBezTo>
                    <a:pt x="260" y="163"/>
                    <a:pt x="260" y="163"/>
                    <a:pt x="260" y="163"/>
                  </a:cubicBezTo>
                  <a:cubicBezTo>
                    <a:pt x="222" y="222"/>
                    <a:pt x="222" y="222"/>
                    <a:pt x="222" y="222"/>
                  </a:cubicBezTo>
                  <a:cubicBezTo>
                    <a:pt x="403" y="222"/>
                    <a:pt x="403" y="222"/>
                    <a:pt x="403" y="222"/>
                  </a:cubicBezTo>
                  <a:cubicBezTo>
                    <a:pt x="413" y="222"/>
                    <a:pt x="420" y="223"/>
                    <a:pt x="425" y="225"/>
                  </a:cubicBezTo>
                  <a:cubicBezTo>
                    <a:pt x="429" y="226"/>
                    <a:pt x="433" y="229"/>
                    <a:pt x="437" y="235"/>
                  </a:cubicBezTo>
                  <a:cubicBezTo>
                    <a:pt x="440" y="242"/>
                    <a:pt x="441" y="250"/>
                    <a:pt x="439" y="261"/>
                  </a:cubicBezTo>
                  <a:cubicBezTo>
                    <a:pt x="439" y="263"/>
                    <a:pt x="439" y="263"/>
                    <a:pt x="439" y="263"/>
                  </a:cubicBezTo>
                  <a:cubicBezTo>
                    <a:pt x="281" y="263"/>
                    <a:pt x="281" y="263"/>
                    <a:pt x="281" y="263"/>
                  </a:cubicBezTo>
                  <a:cubicBezTo>
                    <a:pt x="252" y="263"/>
                    <a:pt x="229" y="270"/>
                    <a:pt x="210" y="286"/>
                  </a:cubicBezTo>
                  <a:cubicBezTo>
                    <a:pt x="191" y="302"/>
                    <a:pt x="180" y="323"/>
                    <a:pt x="174" y="349"/>
                  </a:cubicBezTo>
                  <a:cubicBezTo>
                    <a:pt x="169" y="375"/>
                    <a:pt x="172" y="396"/>
                    <a:pt x="184" y="411"/>
                  </a:cubicBezTo>
                  <a:cubicBezTo>
                    <a:pt x="196" y="427"/>
                    <a:pt x="216" y="435"/>
                    <a:pt x="245" y="435"/>
                  </a:cubicBezTo>
                  <a:cubicBezTo>
                    <a:pt x="599" y="435"/>
                    <a:pt x="599" y="435"/>
                    <a:pt x="599" y="435"/>
                  </a:cubicBezTo>
                  <a:cubicBezTo>
                    <a:pt x="601" y="431"/>
                    <a:pt x="601" y="431"/>
                    <a:pt x="601" y="431"/>
                  </a:cubicBezTo>
                  <a:cubicBezTo>
                    <a:pt x="611" y="414"/>
                    <a:pt x="625" y="385"/>
                    <a:pt x="631" y="369"/>
                  </a:cubicBezTo>
                  <a:cubicBezTo>
                    <a:pt x="658" y="300"/>
                    <a:pt x="656" y="227"/>
                    <a:pt x="627" y="164"/>
                  </a:cubicBezTo>
                  <a:close/>
                  <a:moveTo>
                    <a:pt x="417" y="368"/>
                  </a:moveTo>
                  <a:cubicBezTo>
                    <a:pt x="281" y="368"/>
                    <a:pt x="281" y="368"/>
                    <a:pt x="281" y="368"/>
                  </a:cubicBezTo>
                  <a:cubicBezTo>
                    <a:pt x="264" y="368"/>
                    <a:pt x="257" y="361"/>
                    <a:pt x="260" y="347"/>
                  </a:cubicBezTo>
                  <a:cubicBezTo>
                    <a:pt x="263" y="334"/>
                    <a:pt x="272" y="327"/>
                    <a:pt x="290" y="327"/>
                  </a:cubicBezTo>
                  <a:cubicBezTo>
                    <a:pt x="425" y="327"/>
                    <a:pt x="425" y="327"/>
                    <a:pt x="425" y="327"/>
                  </a:cubicBezTo>
                  <a:lnTo>
                    <a:pt x="417" y="36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65" name="Freeform 37"/>
            <p:cNvSpPr>
              <a:spLocks/>
            </p:cNvSpPr>
            <p:nvPr/>
          </p:nvSpPr>
          <p:spPr bwMode="auto">
            <a:xfrm>
              <a:off x="4132" y="1837"/>
              <a:ext cx="1044" cy="124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62"/>
                </a:cxn>
                <a:cxn ang="0">
                  <a:pos x="395" y="62"/>
                </a:cxn>
                <a:cxn ang="0">
                  <a:pos x="395" y="62"/>
                </a:cxn>
                <a:cxn ang="0">
                  <a:pos x="438" y="62"/>
                </a:cxn>
                <a:cxn ang="0">
                  <a:pos x="521" y="0"/>
                </a:cxn>
                <a:cxn ang="0">
                  <a:pos x="22" y="0"/>
                </a:cxn>
              </a:cxnLst>
              <a:rect l="0" t="0" r="r" b="b"/>
              <a:pathLst>
                <a:path w="521" h="62">
                  <a:moveTo>
                    <a:pt x="22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395" y="62"/>
                    <a:pt x="395" y="62"/>
                    <a:pt x="395" y="62"/>
                  </a:cubicBezTo>
                  <a:cubicBezTo>
                    <a:pt x="395" y="62"/>
                    <a:pt x="395" y="62"/>
                    <a:pt x="395" y="62"/>
                  </a:cubicBezTo>
                  <a:cubicBezTo>
                    <a:pt x="419" y="62"/>
                    <a:pt x="438" y="62"/>
                    <a:pt x="438" y="62"/>
                  </a:cubicBezTo>
                  <a:cubicBezTo>
                    <a:pt x="492" y="39"/>
                    <a:pt x="521" y="0"/>
                    <a:pt x="521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66" name="Freeform 38"/>
            <p:cNvSpPr>
              <a:spLocks/>
            </p:cNvSpPr>
            <p:nvPr/>
          </p:nvSpPr>
          <p:spPr bwMode="auto">
            <a:xfrm>
              <a:off x="4256" y="1444"/>
              <a:ext cx="1175" cy="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39"/>
                </a:cxn>
                <a:cxn ang="0">
                  <a:pos x="477" y="39"/>
                </a:cxn>
                <a:cxn ang="0">
                  <a:pos x="447" y="39"/>
                </a:cxn>
                <a:cxn ang="0">
                  <a:pos x="524" y="39"/>
                </a:cxn>
                <a:cxn ang="0">
                  <a:pos x="587" y="0"/>
                </a:cxn>
                <a:cxn ang="0">
                  <a:pos x="14" y="0"/>
                </a:cxn>
              </a:cxnLst>
              <a:rect l="0" t="0" r="r" b="b"/>
              <a:pathLst>
                <a:path w="587" h="39">
                  <a:moveTo>
                    <a:pt x="14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477" y="39"/>
                    <a:pt x="477" y="39"/>
                    <a:pt x="477" y="39"/>
                  </a:cubicBezTo>
                  <a:cubicBezTo>
                    <a:pt x="447" y="39"/>
                    <a:pt x="447" y="39"/>
                    <a:pt x="447" y="39"/>
                  </a:cubicBezTo>
                  <a:cubicBezTo>
                    <a:pt x="481" y="39"/>
                    <a:pt x="523" y="39"/>
                    <a:pt x="524" y="39"/>
                  </a:cubicBezTo>
                  <a:cubicBezTo>
                    <a:pt x="578" y="25"/>
                    <a:pt x="587" y="0"/>
                    <a:pt x="587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67" name="Freeform 39"/>
            <p:cNvSpPr>
              <a:spLocks/>
            </p:cNvSpPr>
            <p:nvPr/>
          </p:nvSpPr>
          <p:spPr bwMode="auto">
            <a:xfrm>
              <a:off x="4197" y="1624"/>
              <a:ext cx="1116" cy="108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53"/>
                </a:cxn>
                <a:cxn ang="0">
                  <a:pos x="439" y="53"/>
                </a:cxn>
                <a:cxn ang="0">
                  <a:pos x="439" y="53"/>
                </a:cxn>
                <a:cxn ang="0">
                  <a:pos x="484" y="53"/>
                </a:cxn>
                <a:cxn ang="0">
                  <a:pos x="557" y="0"/>
                </a:cxn>
                <a:cxn ang="0">
                  <a:pos x="19" y="0"/>
                </a:cxn>
              </a:cxnLst>
              <a:rect l="0" t="0" r="r" b="b"/>
              <a:pathLst>
                <a:path w="557" h="53">
                  <a:moveTo>
                    <a:pt x="19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439" y="53"/>
                    <a:pt x="439" y="53"/>
                    <a:pt x="439" y="53"/>
                  </a:cubicBezTo>
                  <a:cubicBezTo>
                    <a:pt x="439" y="53"/>
                    <a:pt x="439" y="53"/>
                    <a:pt x="439" y="53"/>
                  </a:cubicBezTo>
                  <a:cubicBezTo>
                    <a:pt x="465" y="53"/>
                    <a:pt x="483" y="53"/>
                    <a:pt x="484" y="53"/>
                  </a:cubicBezTo>
                  <a:cubicBezTo>
                    <a:pt x="538" y="34"/>
                    <a:pt x="557" y="0"/>
                    <a:pt x="557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50570" name="Rectangle 42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804275" y="6529388"/>
            <a:ext cx="300038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033B6CCF-25B8-40BA-A429-192AC47065B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5" r:id="rId2"/>
    <p:sldLayoutId id="2147483934" r:id="rId3"/>
    <p:sldLayoutId id="2147483937" r:id="rId4"/>
    <p:sldLayoutId id="2147483933" r:id="rId5"/>
    <p:sldLayoutId id="2147483932" r:id="rId6"/>
    <p:sldLayoutId id="2147483931" r:id="rId7"/>
    <p:sldLayoutId id="2147483930" r:id="rId8"/>
    <p:sldLayoutId id="2147483938" r:id="rId9"/>
    <p:sldLayoutId id="2147483929" r:id="rId10"/>
    <p:sldLayoutId id="214748392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70000"/>
        </a:spcAft>
        <a:buClr>
          <a:schemeClr val="accent1"/>
        </a:buClr>
        <a:buFont typeface="Wingdings" pitchFamily="2" charset="2"/>
        <a:defRPr sz="2000" b="1">
          <a:solidFill>
            <a:schemeClr val="accent1"/>
          </a:solidFill>
          <a:latin typeface="+mn-lt"/>
          <a:ea typeface="+mn-ea"/>
          <a:cs typeface="+mn-cs"/>
        </a:defRPr>
      </a:lvl1pPr>
      <a:lvl2pPr marL="180975" indent="-179388" algn="l" rtl="0" eaLnBrk="0" fontAlgn="base" hangingPunct="0">
        <a:spcBef>
          <a:spcPct val="0"/>
        </a:spcBef>
        <a:spcAft>
          <a:spcPct val="3000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2pPr>
      <a:lvl3pPr marL="384175" indent="-201613" algn="l" rtl="0" eaLnBrk="0" fontAlgn="base" hangingPunct="0">
        <a:spcBef>
          <a:spcPct val="0"/>
        </a:spcBef>
        <a:spcAft>
          <a:spcPct val="30000"/>
        </a:spcAft>
        <a:buClr>
          <a:schemeClr val="accent1"/>
        </a:buClr>
        <a:buFont typeface="DejaVu Sans" pitchFamily="34" charset="0"/>
        <a:buChar char="–"/>
        <a:defRPr>
          <a:solidFill>
            <a:schemeClr val="tx1"/>
          </a:solidFill>
          <a:latin typeface="+mn-lt"/>
        </a:defRPr>
      </a:lvl3pPr>
      <a:lvl4pPr marL="552450" indent="-166688" algn="l" rtl="0" eaLnBrk="0" fontAlgn="base" hangingPunct="0">
        <a:spcBef>
          <a:spcPct val="0"/>
        </a:spcBef>
        <a:spcAft>
          <a:spcPct val="30000"/>
        </a:spcAft>
        <a:buClr>
          <a:schemeClr val="accent1"/>
        </a:buClr>
        <a:buChar char="-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215900"/>
          </a:xfrm>
          <a:prstGeom prst="rect">
            <a:avLst/>
          </a:prstGeom>
          <a:solidFill>
            <a:srgbClr val="D9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2579" name="Rectangle 3"/>
          <p:cNvSpPr>
            <a:spLocks noChangeArrowheads="1"/>
          </p:cNvSpPr>
          <p:nvPr userDrawn="1"/>
        </p:nvSpPr>
        <p:spPr bwMode="auto">
          <a:xfrm>
            <a:off x="0" y="6165850"/>
            <a:ext cx="9144000" cy="692150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" dirty="0"/>
              <a:t>© atsec information security</a:t>
            </a:r>
            <a:endParaRPr lang="de-DE" sz="1000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28763"/>
            <a:ext cx="6719887" cy="432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2"/>
            <a:endParaRPr lang="de-DE" dirty="0"/>
          </a:p>
          <a:p>
            <a:pPr lvl="0"/>
            <a:endParaRPr lang="de-DE" dirty="0"/>
          </a:p>
        </p:txBody>
      </p:sp>
      <p:sp>
        <p:nvSpPr>
          <p:cNvPr id="2053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44463"/>
            <a:ext cx="5761037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152583" name="Rectangle 7"/>
          <p:cNvSpPr>
            <a:spLocks noChangeArrowheads="1"/>
          </p:cNvSpPr>
          <p:nvPr userDrawn="1"/>
        </p:nvSpPr>
        <p:spPr bwMode="auto">
          <a:xfrm>
            <a:off x="8893175" y="6165850"/>
            <a:ext cx="250825" cy="6921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055" name="Group 9"/>
          <p:cNvGrpSpPr>
            <a:grpSpLocks/>
          </p:cNvGrpSpPr>
          <p:nvPr userDrawn="1"/>
        </p:nvGrpSpPr>
        <p:grpSpPr bwMode="auto">
          <a:xfrm>
            <a:off x="395288" y="6235700"/>
            <a:ext cx="2447925" cy="574675"/>
            <a:chOff x="385" y="1097"/>
            <a:chExt cx="5046" cy="1186"/>
          </a:xfrm>
        </p:grpSpPr>
        <p:sp>
          <p:nvSpPr>
            <p:cNvPr id="152586" name="Freeform 10"/>
            <p:cNvSpPr>
              <a:spLocks/>
            </p:cNvSpPr>
            <p:nvPr/>
          </p:nvSpPr>
          <p:spPr bwMode="auto">
            <a:xfrm>
              <a:off x="385" y="1837"/>
              <a:ext cx="406" cy="124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22" y="0"/>
                </a:cxn>
                <a:cxn ang="0">
                  <a:pos x="0" y="62"/>
                </a:cxn>
                <a:cxn ang="0">
                  <a:pos x="203" y="62"/>
                </a:cxn>
                <a:cxn ang="0">
                  <a:pos x="198" y="53"/>
                </a:cxn>
                <a:cxn ang="0">
                  <a:pos x="181" y="0"/>
                </a:cxn>
              </a:cxnLst>
              <a:rect l="0" t="0" r="r" b="b"/>
              <a:pathLst>
                <a:path w="203" h="62">
                  <a:moveTo>
                    <a:pt x="1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1" y="59"/>
                    <a:pt x="200" y="56"/>
                    <a:pt x="198" y="53"/>
                  </a:cubicBezTo>
                  <a:cubicBezTo>
                    <a:pt x="190" y="36"/>
                    <a:pt x="184" y="18"/>
                    <a:pt x="181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87" name="Freeform 11"/>
            <p:cNvSpPr>
              <a:spLocks/>
            </p:cNvSpPr>
            <p:nvPr/>
          </p:nvSpPr>
          <p:spPr bwMode="auto">
            <a:xfrm>
              <a:off x="542" y="1444"/>
              <a:ext cx="278" cy="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39"/>
                </a:cxn>
                <a:cxn ang="0">
                  <a:pos x="119" y="39"/>
                </a:cxn>
                <a:cxn ang="0">
                  <a:pos x="139" y="0"/>
                </a:cxn>
                <a:cxn ang="0">
                  <a:pos x="14" y="0"/>
                </a:cxn>
              </a:cxnLst>
              <a:rect l="0" t="0" r="r" b="b"/>
              <a:pathLst>
                <a:path w="139" h="39">
                  <a:moveTo>
                    <a:pt x="14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5" y="26"/>
                    <a:pt x="131" y="13"/>
                    <a:pt x="139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88" name="Freeform 12"/>
            <p:cNvSpPr>
              <a:spLocks/>
            </p:cNvSpPr>
            <p:nvPr/>
          </p:nvSpPr>
          <p:spPr bwMode="auto">
            <a:xfrm>
              <a:off x="467" y="1624"/>
              <a:ext cx="281" cy="108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9" y="0"/>
                </a:cxn>
                <a:cxn ang="0">
                  <a:pos x="0" y="53"/>
                </a:cxn>
                <a:cxn ang="0">
                  <a:pos x="134" y="53"/>
                </a:cxn>
                <a:cxn ang="0">
                  <a:pos x="140" y="0"/>
                </a:cxn>
              </a:cxnLst>
              <a:rect l="0" t="0" r="r" b="b"/>
              <a:pathLst>
                <a:path w="140" h="53">
                  <a:moveTo>
                    <a:pt x="14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5" y="36"/>
                    <a:pt x="136" y="18"/>
                    <a:pt x="140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89" name="Freeform 13"/>
            <p:cNvSpPr>
              <a:spLocks/>
            </p:cNvSpPr>
            <p:nvPr/>
          </p:nvSpPr>
          <p:spPr bwMode="auto">
            <a:xfrm>
              <a:off x="2754" y="1408"/>
              <a:ext cx="753" cy="560"/>
            </a:xfrm>
            <a:custGeom>
              <a:avLst/>
              <a:gdLst/>
              <a:ahLst/>
              <a:cxnLst>
                <a:cxn ang="0">
                  <a:pos x="346" y="60"/>
                </a:cxn>
                <a:cxn ang="0">
                  <a:pos x="170" y="67"/>
                </a:cxn>
                <a:cxn ang="0">
                  <a:pos x="130" y="80"/>
                </a:cxn>
                <a:cxn ang="0">
                  <a:pos x="106" y="108"/>
                </a:cxn>
                <a:cxn ang="0">
                  <a:pos x="263" y="115"/>
                </a:cxn>
                <a:cxn ang="0">
                  <a:pos x="250" y="165"/>
                </a:cxn>
                <a:cxn ang="0">
                  <a:pos x="93" y="172"/>
                </a:cxn>
                <a:cxn ang="0">
                  <a:pos x="104" y="200"/>
                </a:cxn>
                <a:cxn ang="0">
                  <a:pos x="139" y="213"/>
                </a:cxn>
                <a:cxn ang="0">
                  <a:pos x="331" y="213"/>
                </a:cxn>
                <a:cxn ang="0">
                  <a:pos x="301" y="280"/>
                </a:cxn>
                <a:cxn ang="0">
                  <a:pos x="114" y="280"/>
                </a:cxn>
                <a:cxn ang="0">
                  <a:pos x="23" y="243"/>
                </a:cxn>
                <a:cxn ang="0">
                  <a:pos x="9" y="140"/>
                </a:cxn>
                <a:cxn ang="0">
                  <a:pos x="66" y="36"/>
                </a:cxn>
                <a:cxn ang="0">
                  <a:pos x="173" y="0"/>
                </a:cxn>
                <a:cxn ang="0">
                  <a:pos x="376" y="7"/>
                </a:cxn>
                <a:cxn ang="0">
                  <a:pos x="346" y="60"/>
                </a:cxn>
              </a:cxnLst>
              <a:rect l="0" t="0" r="r" b="b"/>
              <a:pathLst>
                <a:path w="376" h="280">
                  <a:moveTo>
                    <a:pt x="346" y="60"/>
                  </a:moveTo>
                  <a:cubicBezTo>
                    <a:pt x="170" y="67"/>
                    <a:pt x="170" y="67"/>
                    <a:pt x="170" y="67"/>
                  </a:cubicBezTo>
                  <a:cubicBezTo>
                    <a:pt x="156" y="67"/>
                    <a:pt x="142" y="72"/>
                    <a:pt x="130" y="80"/>
                  </a:cubicBezTo>
                  <a:cubicBezTo>
                    <a:pt x="121" y="86"/>
                    <a:pt x="114" y="96"/>
                    <a:pt x="106" y="108"/>
                  </a:cubicBezTo>
                  <a:cubicBezTo>
                    <a:pt x="263" y="115"/>
                    <a:pt x="263" y="115"/>
                    <a:pt x="263" y="11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95" y="184"/>
                    <a:pt x="98" y="193"/>
                    <a:pt x="104" y="200"/>
                  </a:cubicBezTo>
                  <a:cubicBezTo>
                    <a:pt x="113" y="208"/>
                    <a:pt x="124" y="213"/>
                    <a:pt x="139" y="213"/>
                  </a:cubicBezTo>
                  <a:cubicBezTo>
                    <a:pt x="331" y="213"/>
                    <a:pt x="331" y="213"/>
                    <a:pt x="331" y="213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114" y="280"/>
                    <a:pt x="114" y="280"/>
                    <a:pt x="114" y="280"/>
                  </a:cubicBezTo>
                  <a:cubicBezTo>
                    <a:pt x="71" y="280"/>
                    <a:pt x="41" y="268"/>
                    <a:pt x="23" y="243"/>
                  </a:cubicBezTo>
                  <a:cubicBezTo>
                    <a:pt x="4" y="219"/>
                    <a:pt x="0" y="185"/>
                    <a:pt x="9" y="140"/>
                  </a:cubicBezTo>
                  <a:cubicBezTo>
                    <a:pt x="19" y="95"/>
                    <a:pt x="38" y="60"/>
                    <a:pt x="66" y="36"/>
                  </a:cubicBezTo>
                  <a:cubicBezTo>
                    <a:pt x="95" y="12"/>
                    <a:pt x="131" y="0"/>
                    <a:pt x="173" y="0"/>
                  </a:cubicBezTo>
                  <a:cubicBezTo>
                    <a:pt x="376" y="7"/>
                    <a:pt x="376" y="7"/>
                    <a:pt x="376" y="7"/>
                  </a:cubicBezTo>
                  <a:lnTo>
                    <a:pt x="346" y="6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90" name="Freeform 14"/>
            <p:cNvSpPr>
              <a:spLocks/>
            </p:cNvSpPr>
            <p:nvPr/>
          </p:nvSpPr>
          <p:spPr bwMode="auto">
            <a:xfrm>
              <a:off x="3451" y="1408"/>
              <a:ext cx="756" cy="560"/>
            </a:xfrm>
            <a:custGeom>
              <a:avLst/>
              <a:gdLst/>
              <a:ahLst/>
              <a:cxnLst>
                <a:cxn ang="0">
                  <a:pos x="347" y="64"/>
                </a:cxn>
                <a:cxn ang="0">
                  <a:pos x="169" y="71"/>
                </a:cxn>
                <a:cxn ang="0">
                  <a:pos x="126" y="88"/>
                </a:cxn>
                <a:cxn ang="0">
                  <a:pos x="99" y="140"/>
                </a:cxn>
                <a:cxn ang="0">
                  <a:pos x="104" y="192"/>
                </a:cxn>
                <a:cxn ang="0">
                  <a:pos x="140" y="209"/>
                </a:cxn>
                <a:cxn ang="0">
                  <a:pos x="333" y="209"/>
                </a:cxn>
                <a:cxn ang="0">
                  <a:pos x="303" y="280"/>
                </a:cxn>
                <a:cxn ang="0">
                  <a:pos x="114" y="280"/>
                </a:cxn>
                <a:cxn ang="0">
                  <a:pos x="23" y="243"/>
                </a:cxn>
                <a:cxn ang="0">
                  <a:pos x="9" y="140"/>
                </a:cxn>
                <a:cxn ang="0">
                  <a:pos x="66" y="36"/>
                </a:cxn>
                <a:cxn ang="0">
                  <a:pos x="173" y="0"/>
                </a:cxn>
                <a:cxn ang="0">
                  <a:pos x="377" y="7"/>
                </a:cxn>
                <a:cxn ang="0">
                  <a:pos x="347" y="64"/>
                </a:cxn>
              </a:cxnLst>
              <a:rect l="0" t="0" r="r" b="b"/>
              <a:pathLst>
                <a:path w="377" h="280">
                  <a:moveTo>
                    <a:pt x="347" y="64"/>
                  </a:moveTo>
                  <a:cubicBezTo>
                    <a:pt x="169" y="71"/>
                    <a:pt x="169" y="71"/>
                    <a:pt x="169" y="71"/>
                  </a:cubicBezTo>
                  <a:cubicBezTo>
                    <a:pt x="153" y="71"/>
                    <a:pt x="138" y="77"/>
                    <a:pt x="126" y="88"/>
                  </a:cubicBezTo>
                  <a:cubicBezTo>
                    <a:pt x="113" y="99"/>
                    <a:pt x="104" y="116"/>
                    <a:pt x="99" y="140"/>
                  </a:cubicBezTo>
                  <a:cubicBezTo>
                    <a:pt x="94" y="163"/>
                    <a:pt x="95" y="180"/>
                    <a:pt x="104" y="192"/>
                  </a:cubicBezTo>
                  <a:cubicBezTo>
                    <a:pt x="112" y="203"/>
                    <a:pt x="124" y="209"/>
                    <a:pt x="140" y="209"/>
                  </a:cubicBezTo>
                  <a:cubicBezTo>
                    <a:pt x="333" y="209"/>
                    <a:pt x="333" y="209"/>
                    <a:pt x="333" y="209"/>
                  </a:cubicBezTo>
                  <a:cubicBezTo>
                    <a:pt x="303" y="280"/>
                    <a:pt x="303" y="280"/>
                    <a:pt x="303" y="280"/>
                  </a:cubicBezTo>
                  <a:cubicBezTo>
                    <a:pt x="114" y="280"/>
                    <a:pt x="114" y="280"/>
                    <a:pt x="114" y="280"/>
                  </a:cubicBezTo>
                  <a:cubicBezTo>
                    <a:pt x="72" y="280"/>
                    <a:pt x="41" y="268"/>
                    <a:pt x="23" y="243"/>
                  </a:cubicBezTo>
                  <a:cubicBezTo>
                    <a:pt x="4" y="219"/>
                    <a:pt x="0" y="185"/>
                    <a:pt x="9" y="140"/>
                  </a:cubicBezTo>
                  <a:cubicBezTo>
                    <a:pt x="19" y="95"/>
                    <a:pt x="38" y="60"/>
                    <a:pt x="66" y="36"/>
                  </a:cubicBezTo>
                  <a:cubicBezTo>
                    <a:pt x="95" y="12"/>
                    <a:pt x="131" y="0"/>
                    <a:pt x="173" y="0"/>
                  </a:cubicBezTo>
                  <a:cubicBezTo>
                    <a:pt x="377" y="7"/>
                    <a:pt x="377" y="7"/>
                    <a:pt x="377" y="7"/>
                  </a:cubicBezTo>
                  <a:lnTo>
                    <a:pt x="347" y="6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91" name="Freeform 15"/>
            <p:cNvSpPr>
              <a:spLocks/>
            </p:cNvSpPr>
            <p:nvPr/>
          </p:nvSpPr>
          <p:spPr bwMode="auto">
            <a:xfrm>
              <a:off x="1975" y="1408"/>
              <a:ext cx="828" cy="560"/>
            </a:xfrm>
            <a:custGeom>
              <a:avLst/>
              <a:gdLst/>
              <a:ahLst/>
              <a:cxnLst>
                <a:cxn ang="0">
                  <a:pos x="168" y="67"/>
                </a:cxn>
                <a:cxn ang="0">
                  <a:pos x="385" y="60"/>
                </a:cxn>
                <a:cxn ang="0">
                  <a:pos x="414" y="7"/>
                </a:cxn>
                <a:cxn ang="0">
                  <a:pos x="165" y="0"/>
                </a:cxn>
                <a:cxn ang="0">
                  <a:pos x="116" y="11"/>
                </a:cxn>
                <a:cxn ang="0">
                  <a:pos x="59" y="86"/>
                </a:cxn>
                <a:cxn ang="0">
                  <a:pos x="69" y="148"/>
                </a:cxn>
                <a:cxn ang="0">
                  <a:pos x="129" y="172"/>
                </a:cxn>
                <a:cxn ang="0">
                  <a:pos x="273" y="172"/>
                </a:cxn>
                <a:cxn ang="0">
                  <a:pos x="295" y="193"/>
                </a:cxn>
                <a:cxn ang="0">
                  <a:pos x="285" y="208"/>
                </a:cxn>
                <a:cxn ang="0">
                  <a:pos x="264" y="213"/>
                </a:cxn>
                <a:cxn ang="0">
                  <a:pos x="34" y="213"/>
                </a:cxn>
                <a:cxn ang="0">
                  <a:pos x="0" y="280"/>
                </a:cxn>
                <a:cxn ang="0">
                  <a:pos x="267" y="280"/>
                </a:cxn>
                <a:cxn ang="0">
                  <a:pos x="316" y="269"/>
                </a:cxn>
                <a:cxn ang="0">
                  <a:pos x="354" y="238"/>
                </a:cxn>
                <a:cxn ang="0">
                  <a:pos x="373" y="194"/>
                </a:cxn>
                <a:cxn ang="0">
                  <a:pos x="363" y="132"/>
                </a:cxn>
                <a:cxn ang="0">
                  <a:pos x="303" y="108"/>
                </a:cxn>
                <a:cxn ang="0">
                  <a:pos x="159" y="108"/>
                </a:cxn>
                <a:cxn ang="0">
                  <a:pos x="140" y="103"/>
                </a:cxn>
                <a:cxn ang="0">
                  <a:pos x="136" y="87"/>
                </a:cxn>
                <a:cxn ang="0">
                  <a:pos x="168" y="67"/>
                </a:cxn>
              </a:cxnLst>
              <a:rect l="0" t="0" r="r" b="b"/>
              <a:pathLst>
                <a:path w="414" h="280">
                  <a:moveTo>
                    <a:pt x="168" y="67"/>
                  </a:moveTo>
                  <a:cubicBezTo>
                    <a:pt x="385" y="60"/>
                    <a:pt x="385" y="60"/>
                    <a:pt x="385" y="60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47" y="0"/>
                    <a:pt x="131" y="4"/>
                    <a:pt x="116" y="11"/>
                  </a:cubicBezTo>
                  <a:cubicBezTo>
                    <a:pt x="84" y="27"/>
                    <a:pt x="65" y="55"/>
                    <a:pt x="59" y="86"/>
                  </a:cubicBezTo>
                  <a:cubicBezTo>
                    <a:pt x="53" y="111"/>
                    <a:pt x="57" y="132"/>
                    <a:pt x="69" y="148"/>
                  </a:cubicBezTo>
                  <a:cubicBezTo>
                    <a:pt x="82" y="164"/>
                    <a:pt x="102" y="172"/>
                    <a:pt x="129" y="172"/>
                  </a:cubicBezTo>
                  <a:cubicBezTo>
                    <a:pt x="273" y="172"/>
                    <a:pt x="273" y="172"/>
                    <a:pt x="273" y="172"/>
                  </a:cubicBezTo>
                  <a:cubicBezTo>
                    <a:pt x="291" y="172"/>
                    <a:pt x="298" y="179"/>
                    <a:pt x="295" y="193"/>
                  </a:cubicBezTo>
                  <a:cubicBezTo>
                    <a:pt x="294" y="200"/>
                    <a:pt x="290" y="205"/>
                    <a:pt x="285" y="208"/>
                  </a:cubicBezTo>
                  <a:cubicBezTo>
                    <a:pt x="280" y="211"/>
                    <a:pt x="273" y="213"/>
                    <a:pt x="264" y="213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26" y="236"/>
                    <a:pt x="14" y="259"/>
                    <a:pt x="0" y="280"/>
                  </a:cubicBezTo>
                  <a:cubicBezTo>
                    <a:pt x="267" y="280"/>
                    <a:pt x="267" y="280"/>
                    <a:pt x="267" y="280"/>
                  </a:cubicBezTo>
                  <a:cubicBezTo>
                    <a:pt x="285" y="280"/>
                    <a:pt x="301" y="276"/>
                    <a:pt x="316" y="269"/>
                  </a:cubicBezTo>
                  <a:cubicBezTo>
                    <a:pt x="331" y="261"/>
                    <a:pt x="344" y="251"/>
                    <a:pt x="354" y="238"/>
                  </a:cubicBezTo>
                  <a:cubicBezTo>
                    <a:pt x="363" y="225"/>
                    <a:pt x="370" y="210"/>
                    <a:pt x="373" y="194"/>
                  </a:cubicBezTo>
                  <a:cubicBezTo>
                    <a:pt x="379" y="169"/>
                    <a:pt x="375" y="148"/>
                    <a:pt x="363" y="132"/>
                  </a:cubicBezTo>
                  <a:cubicBezTo>
                    <a:pt x="350" y="116"/>
                    <a:pt x="330" y="108"/>
                    <a:pt x="303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0" y="108"/>
                    <a:pt x="144" y="106"/>
                    <a:pt x="140" y="103"/>
                  </a:cubicBezTo>
                  <a:cubicBezTo>
                    <a:pt x="136" y="100"/>
                    <a:pt x="135" y="95"/>
                    <a:pt x="136" y="87"/>
                  </a:cubicBezTo>
                  <a:cubicBezTo>
                    <a:pt x="139" y="74"/>
                    <a:pt x="149" y="67"/>
                    <a:pt x="168" y="6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92" name="Freeform 16"/>
            <p:cNvSpPr>
              <a:spLocks noEditPoints="1"/>
            </p:cNvSpPr>
            <p:nvPr/>
          </p:nvSpPr>
          <p:spPr bwMode="auto">
            <a:xfrm>
              <a:off x="716" y="1097"/>
              <a:ext cx="1319" cy="1186"/>
            </a:xfrm>
            <a:custGeom>
              <a:avLst/>
              <a:gdLst/>
              <a:ahLst/>
              <a:cxnLst>
                <a:cxn ang="0">
                  <a:pos x="627" y="164"/>
                </a:cxn>
                <a:cxn ang="0">
                  <a:pos x="627" y="164"/>
                </a:cxn>
                <a:cxn ang="0">
                  <a:pos x="474" y="27"/>
                </a:cxn>
                <a:cxn ang="0">
                  <a:pos x="230" y="42"/>
                </a:cxn>
                <a:cxn ang="0">
                  <a:pos x="64" y="424"/>
                </a:cxn>
                <a:cxn ang="0">
                  <a:pos x="369" y="574"/>
                </a:cxn>
                <a:cxn ang="0">
                  <a:pos x="392" y="498"/>
                </a:cxn>
                <a:cxn ang="0">
                  <a:pos x="129" y="394"/>
                </a:cxn>
                <a:cxn ang="0">
                  <a:pos x="259" y="105"/>
                </a:cxn>
                <a:cxn ang="0">
                  <a:pos x="449" y="93"/>
                </a:cxn>
                <a:cxn ang="0">
                  <a:pos x="562" y="194"/>
                </a:cxn>
                <a:cxn ang="0">
                  <a:pos x="562" y="194"/>
                </a:cxn>
                <a:cxn ang="0">
                  <a:pos x="565" y="345"/>
                </a:cxn>
                <a:cxn ang="0">
                  <a:pos x="554" y="369"/>
                </a:cxn>
                <a:cxn ang="0">
                  <a:pos x="501" y="369"/>
                </a:cxn>
                <a:cxn ang="0">
                  <a:pos x="524" y="264"/>
                </a:cxn>
                <a:cxn ang="0">
                  <a:pos x="528" y="216"/>
                </a:cxn>
                <a:cxn ang="0">
                  <a:pos x="528" y="216"/>
                </a:cxn>
                <a:cxn ang="0">
                  <a:pos x="512" y="181"/>
                </a:cxn>
                <a:cxn ang="0">
                  <a:pos x="481" y="161"/>
                </a:cxn>
                <a:cxn ang="0">
                  <a:pos x="438" y="155"/>
                </a:cxn>
                <a:cxn ang="0">
                  <a:pos x="260" y="163"/>
                </a:cxn>
                <a:cxn ang="0">
                  <a:pos x="222" y="222"/>
                </a:cxn>
                <a:cxn ang="0">
                  <a:pos x="403" y="222"/>
                </a:cxn>
                <a:cxn ang="0">
                  <a:pos x="425" y="225"/>
                </a:cxn>
                <a:cxn ang="0">
                  <a:pos x="437" y="235"/>
                </a:cxn>
                <a:cxn ang="0">
                  <a:pos x="439" y="261"/>
                </a:cxn>
                <a:cxn ang="0">
                  <a:pos x="439" y="263"/>
                </a:cxn>
                <a:cxn ang="0">
                  <a:pos x="281" y="263"/>
                </a:cxn>
                <a:cxn ang="0">
                  <a:pos x="210" y="286"/>
                </a:cxn>
                <a:cxn ang="0">
                  <a:pos x="174" y="349"/>
                </a:cxn>
                <a:cxn ang="0">
                  <a:pos x="184" y="411"/>
                </a:cxn>
                <a:cxn ang="0">
                  <a:pos x="245" y="435"/>
                </a:cxn>
                <a:cxn ang="0">
                  <a:pos x="599" y="435"/>
                </a:cxn>
                <a:cxn ang="0">
                  <a:pos x="601" y="431"/>
                </a:cxn>
                <a:cxn ang="0">
                  <a:pos x="631" y="369"/>
                </a:cxn>
                <a:cxn ang="0">
                  <a:pos x="627" y="164"/>
                </a:cxn>
                <a:cxn ang="0">
                  <a:pos x="417" y="368"/>
                </a:cxn>
                <a:cxn ang="0">
                  <a:pos x="281" y="368"/>
                </a:cxn>
                <a:cxn ang="0">
                  <a:pos x="260" y="347"/>
                </a:cxn>
                <a:cxn ang="0">
                  <a:pos x="290" y="327"/>
                </a:cxn>
                <a:cxn ang="0">
                  <a:pos x="425" y="327"/>
                </a:cxn>
                <a:cxn ang="0">
                  <a:pos x="417" y="368"/>
                </a:cxn>
              </a:cxnLst>
              <a:rect l="0" t="0" r="r" b="b"/>
              <a:pathLst>
                <a:path w="658" h="593">
                  <a:moveTo>
                    <a:pt x="627" y="164"/>
                  </a:moveTo>
                  <a:cubicBezTo>
                    <a:pt x="627" y="164"/>
                    <a:pt x="627" y="164"/>
                    <a:pt x="627" y="164"/>
                  </a:cubicBezTo>
                  <a:cubicBezTo>
                    <a:pt x="598" y="100"/>
                    <a:pt x="544" y="52"/>
                    <a:pt x="474" y="27"/>
                  </a:cubicBezTo>
                  <a:cubicBezTo>
                    <a:pt x="397" y="0"/>
                    <a:pt x="308" y="6"/>
                    <a:pt x="230" y="42"/>
                  </a:cubicBezTo>
                  <a:cubicBezTo>
                    <a:pt x="75" y="114"/>
                    <a:pt x="0" y="285"/>
                    <a:pt x="64" y="424"/>
                  </a:cubicBezTo>
                  <a:cubicBezTo>
                    <a:pt x="116" y="536"/>
                    <a:pt x="241" y="593"/>
                    <a:pt x="369" y="574"/>
                  </a:cubicBezTo>
                  <a:cubicBezTo>
                    <a:pt x="380" y="544"/>
                    <a:pt x="387" y="518"/>
                    <a:pt x="392" y="498"/>
                  </a:cubicBezTo>
                  <a:cubicBezTo>
                    <a:pt x="284" y="528"/>
                    <a:pt x="172" y="487"/>
                    <a:pt x="129" y="394"/>
                  </a:cubicBezTo>
                  <a:cubicBezTo>
                    <a:pt x="81" y="290"/>
                    <a:pt x="139" y="160"/>
                    <a:pt x="259" y="105"/>
                  </a:cubicBezTo>
                  <a:cubicBezTo>
                    <a:pt x="320" y="77"/>
                    <a:pt x="390" y="72"/>
                    <a:pt x="449" y="93"/>
                  </a:cubicBezTo>
                  <a:cubicBezTo>
                    <a:pt x="501" y="112"/>
                    <a:pt x="541" y="147"/>
                    <a:pt x="562" y="194"/>
                  </a:cubicBezTo>
                  <a:cubicBezTo>
                    <a:pt x="562" y="194"/>
                    <a:pt x="562" y="194"/>
                    <a:pt x="562" y="194"/>
                  </a:cubicBezTo>
                  <a:cubicBezTo>
                    <a:pt x="584" y="240"/>
                    <a:pt x="585" y="294"/>
                    <a:pt x="565" y="345"/>
                  </a:cubicBezTo>
                  <a:cubicBezTo>
                    <a:pt x="562" y="354"/>
                    <a:pt x="558" y="362"/>
                    <a:pt x="554" y="369"/>
                  </a:cubicBezTo>
                  <a:cubicBezTo>
                    <a:pt x="501" y="369"/>
                    <a:pt x="501" y="369"/>
                    <a:pt x="501" y="369"/>
                  </a:cubicBezTo>
                  <a:cubicBezTo>
                    <a:pt x="524" y="264"/>
                    <a:pt x="524" y="264"/>
                    <a:pt x="524" y="264"/>
                  </a:cubicBezTo>
                  <a:cubicBezTo>
                    <a:pt x="528" y="245"/>
                    <a:pt x="529" y="229"/>
                    <a:pt x="528" y="216"/>
                  </a:cubicBezTo>
                  <a:cubicBezTo>
                    <a:pt x="528" y="216"/>
                    <a:pt x="528" y="216"/>
                    <a:pt x="528" y="216"/>
                  </a:cubicBezTo>
                  <a:cubicBezTo>
                    <a:pt x="527" y="203"/>
                    <a:pt x="521" y="192"/>
                    <a:pt x="512" y="181"/>
                  </a:cubicBezTo>
                  <a:cubicBezTo>
                    <a:pt x="503" y="171"/>
                    <a:pt x="493" y="164"/>
                    <a:pt x="481" y="161"/>
                  </a:cubicBezTo>
                  <a:cubicBezTo>
                    <a:pt x="470" y="157"/>
                    <a:pt x="455" y="155"/>
                    <a:pt x="438" y="155"/>
                  </a:cubicBezTo>
                  <a:cubicBezTo>
                    <a:pt x="260" y="163"/>
                    <a:pt x="260" y="163"/>
                    <a:pt x="260" y="163"/>
                  </a:cubicBezTo>
                  <a:cubicBezTo>
                    <a:pt x="222" y="222"/>
                    <a:pt x="222" y="222"/>
                    <a:pt x="222" y="222"/>
                  </a:cubicBezTo>
                  <a:cubicBezTo>
                    <a:pt x="403" y="222"/>
                    <a:pt x="403" y="222"/>
                    <a:pt x="403" y="222"/>
                  </a:cubicBezTo>
                  <a:cubicBezTo>
                    <a:pt x="413" y="222"/>
                    <a:pt x="420" y="223"/>
                    <a:pt x="425" y="225"/>
                  </a:cubicBezTo>
                  <a:cubicBezTo>
                    <a:pt x="429" y="226"/>
                    <a:pt x="433" y="229"/>
                    <a:pt x="437" y="235"/>
                  </a:cubicBezTo>
                  <a:cubicBezTo>
                    <a:pt x="440" y="242"/>
                    <a:pt x="441" y="250"/>
                    <a:pt x="439" y="261"/>
                  </a:cubicBezTo>
                  <a:cubicBezTo>
                    <a:pt x="439" y="263"/>
                    <a:pt x="439" y="263"/>
                    <a:pt x="439" y="263"/>
                  </a:cubicBezTo>
                  <a:cubicBezTo>
                    <a:pt x="281" y="263"/>
                    <a:pt x="281" y="263"/>
                    <a:pt x="281" y="263"/>
                  </a:cubicBezTo>
                  <a:cubicBezTo>
                    <a:pt x="252" y="263"/>
                    <a:pt x="229" y="270"/>
                    <a:pt x="210" y="286"/>
                  </a:cubicBezTo>
                  <a:cubicBezTo>
                    <a:pt x="191" y="302"/>
                    <a:pt x="180" y="323"/>
                    <a:pt x="174" y="349"/>
                  </a:cubicBezTo>
                  <a:cubicBezTo>
                    <a:pt x="169" y="375"/>
                    <a:pt x="172" y="396"/>
                    <a:pt x="184" y="411"/>
                  </a:cubicBezTo>
                  <a:cubicBezTo>
                    <a:pt x="196" y="427"/>
                    <a:pt x="216" y="435"/>
                    <a:pt x="245" y="435"/>
                  </a:cubicBezTo>
                  <a:cubicBezTo>
                    <a:pt x="599" y="435"/>
                    <a:pt x="599" y="435"/>
                    <a:pt x="599" y="435"/>
                  </a:cubicBezTo>
                  <a:cubicBezTo>
                    <a:pt x="601" y="431"/>
                    <a:pt x="601" y="431"/>
                    <a:pt x="601" y="431"/>
                  </a:cubicBezTo>
                  <a:cubicBezTo>
                    <a:pt x="611" y="414"/>
                    <a:pt x="625" y="385"/>
                    <a:pt x="631" y="369"/>
                  </a:cubicBezTo>
                  <a:cubicBezTo>
                    <a:pt x="658" y="300"/>
                    <a:pt x="656" y="227"/>
                    <a:pt x="627" y="164"/>
                  </a:cubicBezTo>
                  <a:close/>
                  <a:moveTo>
                    <a:pt x="417" y="368"/>
                  </a:moveTo>
                  <a:cubicBezTo>
                    <a:pt x="281" y="368"/>
                    <a:pt x="281" y="368"/>
                    <a:pt x="281" y="368"/>
                  </a:cubicBezTo>
                  <a:cubicBezTo>
                    <a:pt x="264" y="368"/>
                    <a:pt x="257" y="361"/>
                    <a:pt x="260" y="347"/>
                  </a:cubicBezTo>
                  <a:cubicBezTo>
                    <a:pt x="263" y="334"/>
                    <a:pt x="272" y="327"/>
                    <a:pt x="290" y="327"/>
                  </a:cubicBezTo>
                  <a:cubicBezTo>
                    <a:pt x="425" y="327"/>
                    <a:pt x="425" y="327"/>
                    <a:pt x="425" y="327"/>
                  </a:cubicBezTo>
                  <a:lnTo>
                    <a:pt x="417" y="36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93" name="Freeform 17"/>
            <p:cNvSpPr>
              <a:spLocks/>
            </p:cNvSpPr>
            <p:nvPr/>
          </p:nvSpPr>
          <p:spPr bwMode="auto">
            <a:xfrm>
              <a:off x="4132" y="1837"/>
              <a:ext cx="1044" cy="124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62"/>
                </a:cxn>
                <a:cxn ang="0">
                  <a:pos x="395" y="62"/>
                </a:cxn>
                <a:cxn ang="0">
                  <a:pos x="395" y="62"/>
                </a:cxn>
                <a:cxn ang="0">
                  <a:pos x="438" y="62"/>
                </a:cxn>
                <a:cxn ang="0">
                  <a:pos x="521" y="0"/>
                </a:cxn>
                <a:cxn ang="0">
                  <a:pos x="22" y="0"/>
                </a:cxn>
              </a:cxnLst>
              <a:rect l="0" t="0" r="r" b="b"/>
              <a:pathLst>
                <a:path w="521" h="62">
                  <a:moveTo>
                    <a:pt x="22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395" y="62"/>
                    <a:pt x="395" y="62"/>
                    <a:pt x="395" y="62"/>
                  </a:cubicBezTo>
                  <a:cubicBezTo>
                    <a:pt x="395" y="62"/>
                    <a:pt x="395" y="62"/>
                    <a:pt x="395" y="62"/>
                  </a:cubicBezTo>
                  <a:cubicBezTo>
                    <a:pt x="419" y="62"/>
                    <a:pt x="438" y="62"/>
                    <a:pt x="438" y="62"/>
                  </a:cubicBezTo>
                  <a:cubicBezTo>
                    <a:pt x="492" y="39"/>
                    <a:pt x="521" y="0"/>
                    <a:pt x="521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94" name="Freeform 18"/>
            <p:cNvSpPr>
              <a:spLocks/>
            </p:cNvSpPr>
            <p:nvPr/>
          </p:nvSpPr>
          <p:spPr bwMode="auto">
            <a:xfrm>
              <a:off x="4256" y="1444"/>
              <a:ext cx="1175" cy="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39"/>
                </a:cxn>
                <a:cxn ang="0">
                  <a:pos x="477" y="39"/>
                </a:cxn>
                <a:cxn ang="0">
                  <a:pos x="447" y="39"/>
                </a:cxn>
                <a:cxn ang="0">
                  <a:pos x="524" y="39"/>
                </a:cxn>
                <a:cxn ang="0">
                  <a:pos x="587" y="0"/>
                </a:cxn>
                <a:cxn ang="0">
                  <a:pos x="14" y="0"/>
                </a:cxn>
              </a:cxnLst>
              <a:rect l="0" t="0" r="r" b="b"/>
              <a:pathLst>
                <a:path w="587" h="39">
                  <a:moveTo>
                    <a:pt x="14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477" y="39"/>
                    <a:pt x="477" y="39"/>
                    <a:pt x="477" y="39"/>
                  </a:cubicBezTo>
                  <a:cubicBezTo>
                    <a:pt x="447" y="39"/>
                    <a:pt x="447" y="39"/>
                    <a:pt x="447" y="39"/>
                  </a:cubicBezTo>
                  <a:cubicBezTo>
                    <a:pt x="481" y="39"/>
                    <a:pt x="523" y="39"/>
                    <a:pt x="524" y="39"/>
                  </a:cubicBezTo>
                  <a:cubicBezTo>
                    <a:pt x="578" y="25"/>
                    <a:pt x="587" y="0"/>
                    <a:pt x="587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95" name="Freeform 19"/>
            <p:cNvSpPr>
              <a:spLocks/>
            </p:cNvSpPr>
            <p:nvPr/>
          </p:nvSpPr>
          <p:spPr bwMode="auto">
            <a:xfrm>
              <a:off x="4197" y="1624"/>
              <a:ext cx="1116" cy="108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53"/>
                </a:cxn>
                <a:cxn ang="0">
                  <a:pos x="439" y="53"/>
                </a:cxn>
                <a:cxn ang="0">
                  <a:pos x="439" y="53"/>
                </a:cxn>
                <a:cxn ang="0">
                  <a:pos x="484" y="53"/>
                </a:cxn>
                <a:cxn ang="0">
                  <a:pos x="557" y="0"/>
                </a:cxn>
                <a:cxn ang="0">
                  <a:pos x="19" y="0"/>
                </a:cxn>
              </a:cxnLst>
              <a:rect l="0" t="0" r="r" b="b"/>
              <a:pathLst>
                <a:path w="557" h="53">
                  <a:moveTo>
                    <a:pt x="19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439" y="53"/>
                    <a:pt x="439" y="53"/>
                    <a:pt x="439" y="53"/>
                  </a:cubicBezTo>
                  <a:cubicBezTo>
                    <a:pt x="439" y="53"/>
                    <a:pt x="439" y="53"/>
                    <a:pt x="439" y="53"/>
                  </a:cubicBezTo>
                  <a:cubicBezTo>
                    <a:pt x="465" y="53"/>
                    <a:pt x="483" y="53"/>
                    <a:pt x="484" y="53"/>
                  </a:cubicBezTo>
                  <a:cubicBezTo>
                    <a:pt x="538" y="34"/>
                    <a:pt x="557" y="0"/>
                    <a:pt x="557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52599" name="Rectangle 23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804275" y="6529388"/>
            <a:ext cx="300038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732AB244-3239-4780-A706-9ACA92889DE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  <p:sldLayoutId id="2147483950" r:id="rId12"/>
    <p:sldLayoutId id="2147483951" r:id="rId13"/>
    <p:sldLayoutId id="2147483952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9pPr>
    </p:titleStyle>
    <p:bodyStyle>
      <a:lvl1pPr marL="203200" indent="-203200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450850" indent="-246063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Font typeface="DejaVu Sans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609600" indent="-157163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>
          <a:solidFill>
            <a:schemeClr val="tx1"/>
          </a:solidFill>
          <a:latin typeface="+mn-lt"/>
        </a:defRPr>
      </a:lvl3pPr>
      <a:lvl4pPr marL="2035175" indent="-16668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-"/>
        <a:defRPr sz="1600">
          <a:solidFill>
            <a:schemeClr val="tx1"/>
          </a:solidFill>
          <a:latin typeface="Arial" charset="0"/>
        </a:defRPr>
      </a:lvl4pPr>
      <a:lvl5pPr marL="24431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5pPr>
      <a:lvl6pPr marL="29003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6pPr>
      <a:lvl7pPr marL="33575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7pPr>
      <a:lvl8pPr marL="38147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8pPr>
      <a:lvl9pPr marL="42719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yi@atsec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Relationship Id="rId9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s://vimeo.com/864916383" TargetMode="Externa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60"/>
          <p:cNvSpPr>
            <a:spLocks noGrp="1" noChangeArrowheads="1"/>
          </p:cNvSpPr>
          <p:nvPr>
            <p:ph type="ctrTitle"/>
          </p:nvPr>
        </p:nvSpPr>
        <p:spPr>
          <a:xfrm>
            <a:off x="468313" y="3020616"/>
            <a:ext cx="8424862" cy="1632520"/>
          </a:xfrm>
        </p:spPr>
        <p:txBody>
          <a:bodyPr/>
          <a:lstStyle/>
          <a:p>
            <a:pPr algn="ctr" eaLnBrk="1" hangingPunct="1"/>
            <a:r>
              <a:rPr lang="en-US" sz="2800" dirty="0"/>
              <a:t>Which one to apply: </a:t>
            </a:r>
            <a:br>
              <a:rPr lang="en-US" sz="2800" dirty="0"/>
            </a:br>
            <a:r>
              <a:rPr lang="en-US" sz="2800" dirty="0"/>
              <a:t>formal methods or machine learning, or both?</a:t>
            </a:r>
            <a:br>
              <a:rPr lang="en-US" sz="2800" dirty="0"/>
            </a:br>
            <a:endParaRPr lang="de-DE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789F26-658C-B94C-A156-E74C3DBF2F8D}"/>
              </a:ext>
            </a:extLst>
          </p:cNvPr>
          <p:cNvSpPr txBox="1"/>
          <p:nvPr/>
        </p:nvSpPr>
        <p:spPr>
          <a:xfrm>
            <a:off x="3429536" y="5085184"/>
            <a:ext cx="25024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Yi Mao, Ph.D., CISSP</a:t>
            </a:r>
          </a:p>
          <a:p>
            <a:r>
              <a:rPr lang="en-US" dirty="0"/>
              <a:t>CEO of atsec US</a:t>
            </a:r>
          </a:p>
          <a:p>
            <a:r>
              <a:rPr lang="en-US" dirty="0">
                <a:hlinkClick r:id="rId3"/>
              </a:rPr>
              <a:t>yi@atsec.com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9F458D-96C8-1042-B951-BF987F298B59}"/>
              </a:ext>
            </a:extLst>
          </p:cNvPr>
          <p:cNvSpPr/>
          <p:nvPr/>
        </p:nvSpPr>
        <p:spPr bwMode="auto">
          <a:xfrm>
            <a:off x="5004048" y="-27384"/>
            <a:ext cx="3889127" cy="304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C8124D-4A60-4C4F-9A11-19C331A59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4611" y="0"/>
            <a:ext cx="3048000" cy="304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798CB7-E780-129D-30AE-44493DA3E2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>
              <a:defRPr/>
            </a:pPr>
            <a:fld id="{CFDCC4B5-A4C8-4126-96AD-EF0EFDDAFD89}" type="slidenum">
              <a:rPr lang="de-DE" smtClean="0"/>
              <a:pPr algn="ctr">
                <a:defRPr/>
              </a:pPr>
              <a:t>1</a:t>
            </a:fld>
            <a:endParaRPr lang="de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A11351-E0D0-710B-2BBD-5FB8922F831C}"/>
              </a:ext>
            </a:extLst>
          </p:cNvPr>
          <p:cNvSpPr txBox="1"/>
          <p:nvPr/>
        </p:nvSpPr>
        <p:spPr>
          <a:xfrm>
            <a:off x="288330" y="6302137"/>
            <a:ext cx="84248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3"/>
                </a:solidFill>
              </a:rPr>
              <a:t>NIST Workshop on FMCP, July 23-25, 2024, </a:t>
            </a:r>
            <a:r>
              <a:rPr lang="en-US" sz="1600" dirty="0" err="1">
                <a:solidFill>
                  <a:schemeClr val="accent3"/>
                </a:solidFill>
              </a:rPr>
              <a:t>NCCoE</a:t>
            </a:r>
            <a:r>
              <a:rPr lang="en-US" sz="1600" dirty="0">
                <a:solidFill>
                  <a:schemeClr val="bg1"/>
                </a:solidFill>
              </a:rPr>
              <a:t>, Rockville, MD 20850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5904">
        <p:circle/>
      </p:transition>
    </mc:Choice>
    <mc:Fallback xmlns="">
      <p:transition spd="slow" advTm="15904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10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EB72D3-F066-77E6-0163-2231E6CF04DD}"/>
              </a:ext>
            </a:extLst>
          </p:cNvPr>
          <p:cNvSpPr txBox="1"/>
          <p:nvPr/>
        </p:nvSpPr>
        <p:spPr>
          <a:xfrm>
            <a:off x="665547" y="1233762"/>
            <a:ext cx="7812905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" dirty="0"/>
              <a:t> </a:t>
            </a:r>
            <a:endParaRPr lang="en-US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  <a:tabLst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Verify the compliance of </a:t>
            </a:r>
            <a:r>
              <a:rPr lang="en-US" sz="1800" b="1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AMD Athlon's</a:t>
            </a: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(TM) elementary floating point operations with their IEEE 754 specifications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  <a:tabLst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Verify the floating point divide and square root on the </a:t>
            </a:r>
            <a:r>
              <a:rPr lang="en-US" sz="1800" b="1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IBM Power 4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  <a:tabLst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Verify floating-point addition/subtraction instructions for the </a:t>
            </a:r>
            <a:r>
              <a:rPr lang="en-US" sz="1800" b="1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media unit</a:t>
            </a: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from </a:t>
            </a:r>
            <a:r>
              <a:rPr lang="en-US" sz="1800" b="1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Centaur Technology's</a:t>
            </a: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64-bit, X86-compatible microprocessor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  <a:tabLst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Prove information flow properties about </a:t>
            </a:r>
            <a:r>
              <a:rPr lang="en-US" sz="1800" b="1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Rockwell Collins's</a:t>
            </a: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Advanced Architecture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MicroProcessor</a:t>
            </a:r>
            <a:r>
              <a:rPr lang="en-US" sz="1800" b="1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7 Government Version (AAMP7G)</a:t>
            </a: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a Multiple Independent Levels of Security (MILS) device for cryptographic applications. The AAMP7G provides MILS capability via a verified secure hardware-based separation kernel. The AAMP7G's design was proved to achieve MILS using ACL2, per the standards set by EAL-7 of the Common Criteria. Rockwell Collins has received National Security Agency (NSA) certification for the device based on this work.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A25E4D9-3D43-65E3-0458-8559787F2543}"/>
              </a:ext>
            </a:extLst>
          </p:cNvPr>
          <p:cNvSpPr txBox="1">
            <a:spLocks/>
          </p:cNvSpPr>
          <p:nvPr/>
        </p:nvSpPr>
        <p:spPr>
          <a:xfrm>
            <a:off x="277838" y="540973"/>
            <a:ext cx="8676456" cy="86409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9pPr>
          </a:lstStyle>
          <a:p>
            <a:r>
              <a:rPr lang="en-US" sz="32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Some industrial examples of ACL2 use</a:t>
            </a:r>
            <a:endParaRPr lang="en-US" sz="3200" kern="0" dirty="0"/>
          </a:p>
        </p:txBody>
      </p:sp>
    </p:spTree>
    <p:extLst>
      <p:ext uri="{BB962C8B-B14F-4D97-AF65-F5344CB8AC3E}">
        <p14:creationId xmlns:p14="http://schemas.microsoft.com/office/powerpoint/2010/main" val="2561014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11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3" name="Picture 2" descr="A close-up of a logo&#10;&#10;Description automatically generated">
            <a:extLst>
              <a:ext uri="{FF2B5EF4-FFF2-40B4-BE49-F238E27FC236}">
                <a16:creationId xmlns:a16="http://schemas.microsoft.com/office/drawing/2014/main" id="{79FE9F3B-89CB-1957-384D-718EE8C85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118" y="383035"/>
            <a:ext cx="2097176" cy="764225"/>
          </a:xfrm>
          <a:prstGeom prst="rect">
            <a:avLst/>
          </a:prstGeom>
        </p:spPr>
      </p:pic>
      <p:pic>
        <p:nvPicPr>
          <p:cNvPr id="6" name="Picture 5" descr="A screenshot of a website&#10;&#10;Description automatically generated">
            <a:extLst>
              <a:ext uri="{FF2B5EF4-FFF2-40B4-BE49-F238E27FC236}">
                <a16:creationId xmlns:a16="http://schemas.microsoft.com/office/drawing/2014/main" id="{A1F10BBB-D71C-8A7E-2DC2-E71C58DFA8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261" y="204367"/>
            <a:ext cx="5018923" cy="596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299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12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close-up of a document&#10;&#10;Description automatically generated">
            <a:extLst>
              <a:ext uri="{FF2B5EF4-FFF2-40B4-BE49-F238E27FC236}">
                <a16:creationId xmlns:a16="http://schemas.microsoft.com/office/drawing/2014/main" id="{47B9A383-1313-6FB6-DA1C-C21BB5C70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68929"/>
            <a:ext cx="7632848" cy="589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13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close-up of a certificate&#10;&#10;Description automatically generated">
            <a:extLst>
              <a:ext uri="{FF2B5EF4-FFF2-40B4-BE49-F238E27FC236}">
                <a16:creationId xmlns:a16="http://schemas.microsoft.com/office/drawing/2014/main" id="{F7331491-B254-76E0-3AA6-9648EE4BF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74" y="260648"/>
            <a:ext cx="8193482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047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14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F40D1C92-A322-8486-A6EB-1DFF0D379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243912"/>
            <a:ext cx="8828010" cy="5921392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394C63A-E280-AEAD-F47F-8F7EC09482F7}"/>
              </a:ext>
            </a:extLst>
          </p:cNvPr>
          <p:cNvCxnSpPr>
            <a:cxnSpLocks/>
          </p:cNvCxnSpPr>
          <p:nvPr/>
        </p:nvCxnSpPr>
        <p:spPr bwMode="auto">
          <a:xfrm>
            <a:off x="467544" y="4869160"/>
            <a:ext cx="2448272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887703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15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screenshot of a computer software&#10;&#10;Description automatically generated">
            <a:extLst>
              <a:ext uri="{FF2B5EF4-FFF2-40B4-BE49-F238E27FC236}">
                <a16:creationId xmlns:a16="http://schemas.microsoft.com/office/drawing/2014/main" id="{A1CDC1CB-E238-3915-989B-B0415BF14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36984"/>
            <a:ext cx="5483696" cy="592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2950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16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document with text on it&#10;&#10;Description automatically generated">
            <a:extLst>
              <a:ext uri="{FF2B5EF4-FFF2-40B4-BE49-F238E27FC236}">
                <a16:creationId xmlns:a16="http://schemas.microsoft.com/office/drawing/2014/main" id="{36F7C4DB-40D0-7BAD-4995-2E3C10072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66346"/>
            <a:ext cx="4032448" cy="590362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238D3FB-C844-C364-9A10-C2F7B0911E12}"/>
              </a:ext>
            </a:extLst>
          </p:cNvPr>
          <p:cNvCxnSpPr>
            <a:cxnSpLocks/>
          </p:cNvCxnSpPr>
          <p:nvPr/>
        </p:nvCxnSpPr>
        <p:spPr bwMode="auto">
          <a:xfrm flipV="1">
            <a:off x="6427934" y="5661248"/>
            <a:ext cx="504056" cy="36004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941430F-1DCF-4761-C62F-E6CD0952B053}"/>
              </a:ext>
            </a:extLst>
          </p:cNvPr>
          <p:cNvSpPr txBox="1"/>
          <p:nvPr/>
        </p:nvSpPr>
        <p:spPr>
          <a:xfrm>
            <a:off x="6931990" y="529191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July 2022</a:t>
            </a:r>
          </a:p>
        </p:txBody>
      </p:sp>
    </p:spTree>
    <p:extLst>
      <p:ext uri="{BB962C8B-B14F-4D97-AF65-F5344CB8AC3E}">
        <p14:creationId xmlns:p14="http://schemas.microsoft.com/office/powerpoint/2010/main" val="3103840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17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A25E4D9-3D43-65E3-0458-8559787F2543}"/>
              </a:ext>
            </a:extLst>
          </p:cNvPr>
          <p:cNvSpPr txBox="1">
            <a:spLocks/>
          </p:cNvSpPr>
          <p:nvPr/>
        </p:nvSpPr>
        <p:spPr>
          <a:xfrm>
            <a:off x="162644" y="548680"/>
            <a:ext cx="8873852" cy="86409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9pPr>
          </a:lstStyle>
          <a:p>
            <a:r>
              <a:rPr lang="en-US" sz="3200" kern="0" dirty="0"/>
              <a:t>Challenges for Deploying Formal Methods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4E629D-4E2F-B740-2FB5-7CB9CD30E7E6}"/>
              </a:ext>
            </a:extLst>
          </p:cNvPr>
          <p:cNvSpPr txBox="1"/>
          <p:nvPr/>
        </p:nvSpPr>
        <p:spPr>
          <a:xfrm>
            <a:off x="792460" y="1896622"/>
            <a:ext cx="741682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" dirty="0"/>
              <a:t>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</a:rPr>
              <a:t>Complexity: Applying formal methods can be complex and require specialized knowledge.</a:t>
            </a:r>
            <a:endParaRPr lang="en-US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</a:rPr>
              <a:t>Scalability: Formal methods may struggle with scalability when applied to large and complex systems.</a:t>
            </a:r>
            <a:endParaRPr lang="en-US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</a:rPr>
              <a:t>Resource Intensive: The process can be time-consuming and resource-intensive, which might be a barrier for some projects.</a:t>
            </a:r>
            <a:endParaRPr lang="en-US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136374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18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63299A-240C-262D-42A9-0EA97FE1129C}"/>
              </a:ext>
            </a:extLst>
          </p:cNvPr>
          <p:cNvSpPr txBox="1"/>
          <p:nvPr/>
        </p:nvSpPr>
        <p:spPr>
          <a:xfrm>
            <a:off x="367630" y="1772816"/>
            <a:ext cx="8408739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" dirty="0"/>
              <a:t>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0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</a:rPr>
              <a:t>NIAP has long moved away from high Evaluation Assurance Levels (EALs) that require formal methods but promote a Protection-Profile-centric approach, and the CCRA (CC Mutual Recognition Agreement) downgraded from EAL4 to EAL2 a decade ago.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0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</a:rPr>
              <a:t>CC:2022 adopted NIAP's approach and promoted exact conformance to Protection Profiles (PPs), which specify evaluation activities for each security requirement for a type of product (e.g., Operating System, Software Application, Network Devices, Mobile Devices). Still, none of the PPs requires Formal Methods.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0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</a:rPr>
              <a:t>FIPS 140-3 is an adoption of ISO/IEC 19790, which does not require Formal Methods for any modules at all security levels. </a:t>
            </a:r>
            <a:endParaRPr lang="en-US" sz="2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36EA54-9061-3612-FAAF-16BF524D2DE3}"/>
              </a:ext>
            </a:extLst>
          </p:cNvPr>
          <p:cNvSpPr txBox="1">
            <a:spLocks/>
          </p:cNvSpPr>
          <p:nvPr/>
        </p:nvSpPr>
        <p:spPr>
          <a:xfrm>
            <a:off x="179512" y="538436"/>
            <a:ext cx="8873852" cy="122413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9pPr>
          </a:lstStyle>
          <a:p>
            <a:pPr algn="ctr"/>
            <a:r>
              <a:rPr lang="en-US" sz="3200" kern="0" dirty="0"/>
              <a:t>PP-centric CC World and FIPS 140-3 Removing FM Requirements</a:t>
            </a:r>
          </a:p>
        </p:txBody>
      </p:sp>
    </p:spTree>
    <p:extLst>
      <p:ext uri="{BB962C8B-B14F-4D97-AF65-F5344CB8AC3E}">
        <p14:creationId xmlns:p14="http://schemas.microsoft.com/office/powerpoint/2010/main" val="25966284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19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A25E4D9-3D43-65E3-0458-8559787F2543}"/>
              </a:ext>
            </a:extLst>
          </p:cNvPr>
          <p:cNvSpPr txBox="1">
            <a:spLocks/>
          </p:cNvSpPr>
          <p:nvPr/>
        </p:nvSpPr>
        <p:spPr>
          <a:xfrm>
            <a:off x="270148" y="548680"/>
            <a:ext cx="8873852" cy="86409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9pPr>
          </a:lstStyle>
          <a:p>
            <a:r>
              <a:rPr lang="en-US" sz="3200" kern="0" dirty="0"/>
              <a:t>Where Formal Methods Can Help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4E629D-4E2F-B740-2FB5-7CB9CD30E7E6}"/>
              </a:ext>
            </a:extLst>
          </p:cNvPr>
          <p:cNvSpPr txBox="1"/>
          <p:nvPr/>
        </p:nvSpPr>
        <p:spPr>
          <a:xfrm>
            <a:off x="792460" y="1896622"/>
            <a:ext cx="7523956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" dirty="0"/>
              <a:t>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</a:rPr>
              <a:t>NIST approved cryptographic algorithm specifications, leading to better selection and coverage of test vectors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endParaRPr lang="en-US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</a:rPr>
              <a:t>Reference implementations of the approved cryptographic algorithms</a:t>
            </a:r>
            <a:endParaRPr lang="en-US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217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1E8CA-9F1C-9CC2-0039-3AA2895C1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A837A-5661-D454-1963-36A47929F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2276872"/>
            <a:ext cx="7488832" cy="31305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 brief introduction to atsec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What we know about Formal Methods (FM)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Learning Machine Learning (ML)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/>
              <a:t>Automation for the </a:t>
            </a:r>
            <a:r>
              <a:rPr lang="en-US" dirty="0"/>
              <a:t>certification programs (CP)</a:t>
            </a:r>
          </a:p>
          <a:p>
            <a:pPr marL="0" indent="0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88CA77-4F56-FB4E-DFEF-D007EA22EA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0172BC-D8E5-4DA9-AFAA-6922ED5CECCC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2579840"/>
      </p:ext>
    </p:extLst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1E8CA-9F1C-9CC2-0039-3AA2895C1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144463"/>
            <a:ext cx="8496175" cy="1135062"/>
          </a:xfrm>
        </p:spPr>
        <p:txBody>
          <a:bodyPr/>
          <a:lstStyle/>
          <a:p>
            <a:r>
              <a:rPr lang="en-US" dirty="0"/>
              <a:t>Formal Methods not Applicable to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A837A-5661-D454-1963-36A47929F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628800"/>
            <a:ext cx="7488832" cy="377857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Lab: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Documentation review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Algorithm testing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Source code review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Functional testing</a:t>
            </a:r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CMVP: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Report review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88CA77-4F56-FB4E-DFEF-D007EA22EA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0172BC-D8E5-4DA9-AFAA-6922ED5CECCC}" type="slidenum">
              <a:rPr lang="de-DE" smtClean="0"/>
              <a:pPr>
                <a:defRPr/>
              </a:pPr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0782174"/>
      </p:ext>
    </p:extLst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21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A9E9AB-BD44-92DA-E70C-00E3D2BD393A}"/>
              </a:ext>
            </a:extLst>
          </p:cNvPr>
          <p:cNvSpPr txBox="1"/>
          <p:nvPr/>
        </p:nvSpPr>
        <p:spPr>
          <a:xfrm>
            <a:off x="314448" y="1116241"/>
            <a:ext cx="86688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" dirty="0"/>
              <a:t> </a:t>
            </a:r>
            <a:r>
              <a:rPr lang="en-US" sz="1800" dirty="0">
                <a:effectLst/>
                <a:latin typeface="DejaVu Sans" panose="020B0603030804020204" pitchFamily="34" charset="0"/>
                <a:ea typeface="Times New Roman" panose="02020603050405020304" pitchFamily="18" charset="0"/>
              </a:rPr>
              <a:t>In the age of Machine Learning and AI, it may be more promising to use ML-based or AI-assisted tools to expedite the CMVP certification process. </a:t>
            </a:r>
            <a:endParaRPr lang="en-US" sz="6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5F41FB-3341-9402-5E1D-A5CF1A459459}"/>
              </a:ext>
            </a:extLst>
          </p:cNvPr>
          <p:cNvSpPr txBox="1">
            <a:spLocks/>
          </p:cNvSpPr>
          <p:nvPr/>
        </p:nvSpPr>
        <p:spPr>
          <a:xfrm>
            <a:off x="135074" y="332656"/>
            <a:ext cx="8873852" cy="122413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9pPr>
          </a:lstStyle>
          <a:p>
            <a:pPr algn="ctr"/>
            <a:r>
              <a:rPr lang="en-US" sz="3200" kern="0" dirty="0"/>
              <a:t>Is Machine Learning Applicable?</a:t>
            </a:r>
          </a:p>
        </p:txBody>
      </p:sp>
      <p:pic>
        <p:nvPicPr>
          <p:cNvPr id="12" name="Picture 11" descr="A screen shot of a diagram&#10;&#10;Description automatically generated">
            <a:extLst>
              <a:ext uri="{FF2B5EF4-FFF2-40B4-BE49-F238E27FC236}">
                <a16:creationId xmlns:a16="http://schemas.microsoft.com/office/drawing/2014/main" id="{1CA06B6B-46EE-62A2-7A62-E51D907CC8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811598"/>
            <a:ext cx="3600400" cy="430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1328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22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7899543C-5D26-C4DC-63E0-FFCCD8198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8795"/>
            <a:ext cx="6072096" cy="5956509"/>
          </a:xfrm>
          <a:prstGeom prst="rect">
            <a:avLst/>
          </a:prstGeom>
        </p:spPr>
      </p:pic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99827D3B-09F8-EA96-F63E-906694F21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118" y="383035"/>
            <a:ext cx="2097176" cy="76422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CC521F9-1371-114A-9FEE-36FEE767A765}"/>
              </a:ext>
            </a:extLst>
          </p:cNvPr>
          <p:cNvCxnSpPr/>
          <p:nvPr/>
        </p:nvCxnSpPr>
        <p:spPr bwMode="auto">
          <a:xfrm>
            <a:off x="4139952" y="5877272"/>
            <a:ext cx="2304256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5FE8CFD-BC4D-EAF5-5B79-D93EE98A802D}"/>
              </a:ext>
            </a:extLst>
          </p:cNvPr>
          <p:cNvCxnSpPr>
            <a:cxnSpLocks/>
          </p:cNvCxnSpPr>
          <p:nvPr/>
        </p:nvCxnSpPr>
        <p:spPr bwMode="auto">
          <a:xfrm>
            <a:off x="539552" y="6093296"/>
            <a:ext cx="1296144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B4506F8-9ED7-1240-4FDC-1B49D5B918F4}"/>
              </a:ext>
            </a:extLst>
          </p:cNvPr>
          <p:cNvCxnSpPr>
            <a:cxnSpLocks/>
          </p:cNvCxnSpPr>
          <p:nvPr/>
        </p:nvCxnSpPr>
        <p:spPr bwMode="auto">
          <a:xfrm>
            <a:off x="2195736" y="6110475"/>
            <a:ext cx="4032448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4967632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lose-up of a document&#10;&#10;Description automatically generated">
            <a:extLst>
              <a:ext uri="{FF2B5EF4-FFF2-40B4-BE49-F238E27FC236}">
                <a16:creationId xmlns:a16="http://schemas.microsoft.com/office/drawing/2014/main" id="{D3CE5701-D7A4-AD9C-0E9C-C11F384E3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318455"/>
            <a:ext cx="8480746" cy="579940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23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19F8646-E638-DB48-F714-B1ADE0E0EE69}"/>
              </a:ext>
            </a:extLst>
          </p:cNvPr>
          <p:cNvCxnSpPr>
            <a:cxnSpLocks/>
          </p:cNvCxnSpPr>
          <p:nvPr/>
        </p:nvCxnSpPr>
        <p:spPr bwMode="auto">
          <a:xfrm>
            <a:off x="2555776" y="2348880"/>
            <a:ext cx="1296144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F0B6610-662E-CC9F-01D8-C7980DC8E71D}"/>
              </a:ext>
            </a:extLst>
          </p:cNvPr>
          <p:cNvCxnSpPr>
            <a:cxnSpLocks/>
          </p:cNvCxnSpPr>
          <p:nvPr/>
        </p:nvCxnSpPr>
        <p:spPr bwMode="auto">
          <a:xfrm>
            <a:off x="1763688" y="4869160"/>
            <a:ext cx="2376264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B96B908-206D-1060-0496-20E33BA0A97F}"/>
              </a:ext>
            </a:extLst>
          </p:cNvPr>
          <p:cNvCxnSpPr>
            <a:cxnSpLocks/>
          </p:cNvCxnSpPr>
          <p:nvPr/>
        </p:nvCxnSpPr>
        <p:spPr bwMode="auto">
          <a:xfrm>
            <a:off x="520966" y="4365104"/>
            <a:ext cx="3907018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BA4B103-9AE2-A6D0-E92D-11C9FDE1DC72}"/>
              </a:ext>
            </a:extLst>
          </p:cNvPr>
          <p:cNvCxnSpPr>
            <a:cxnSpLocks/>
          </p:cNvCxnSpPr>
          <p:nvPr/>
        </p:nvCxnSpPr>
        <p:spPr bwMode="auto">
          <a:xfrm>
            <a:off x="3923928" y="4221088"/>
            <a:ext cx="504056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9652529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24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B655D62E-5AE7-C4BE-1FE2-6E776AF9B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53565"/>
            <a:ext cx="7327726" cy="591173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B4A8724-FDE1-3819-8B6D-68A160F41159}"/>
              </a:ext>
            </a:extLst>
          </p:cNvPr>
          <p:cNvCxnSpPr>
            <a:cxnSpLocks/>
          </p:cNvCxnSpPr>
          <p:nvPr/>
        </p:nvCxnSpPr>
        <p:spPr bwMode="auto">
          <a:xfrm>
            <a:off x="1619672" y="1268760"/>
            <a:ext cx="1224136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D7EF7DE-8BA2-A9C6-4C5A-DCCF64752649}"/>
              </a:ext>
            </a:extLst>
          </p:cNvPr>
          <p:cNvCxnSpPr>
            <a:cxnSpLocks/>
          </p:cNvCxnSpPr>
          <p:nvPr/>
        </p:nvCxnSpPr>
        <p:spPr bwMode="auto">
          <a:xfrm>
            <a:off x="1760779" y="5157192"/>
            <a:ext cx="1296144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6152178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25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person smiling at the camera&#10;&#10;Description automatically generated">
            <a:extLst>
              <a:ext uri="{FF2B5EF4-FFF2-40B4-BE49-F238E27FC236}">
                <a16:creationId xmlns:a16="http://schemas.microsoft.com/office/drawing/2014/main" id="{F81DFEA2-747F-CCD6-D3F6-59A198D13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6" y="692696"/>
            <a:ext cx="9078367" cy="521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4807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26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6CA5F36D-186F-AF37-652D-46AEFF989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208912" cy="590751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174B06B-82E0-7DEE-73EB-17DD5324AB6B}"/>
              </a:ext>
            </a:extLst>
          </p:cNvPr>
          <p:cNvCxnSpPr>
            <a:cxnSpLocks/>
          </p:cNvCxnSpPr>
          <p:nvPr/>
        </p:nvCxnSpPr>
        <p:spPr bwMode="auto">
          <a:xfrm>
            <a:off x="1115616" y="2348880"/>
            <a:ext cx="2520280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4A438B3-9EBF-E85A-77EF-5154759D6A3D}"/>
              </a:ext>
            </a:extLst>
          </p:cNvPr>
          <p:cNvCxnSpPr>
            <a:cxnSpLocks/>
          </p:cNvCxnSpPr>
          <p:nvPr/>
        </p:nvCxnSpPr>
        <p:spPr bwMode="auto">
          <a:xfrm>
            <a:off x="1979712" y="2708920"/>
            <a:ext cx="1440160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A42B45D-5183-51DF-4B1F-9D636761F13D}"/>
              </a:ext>
            </a:extLst>
          </p:cNvPr>
          <p:cNvCxnSpPr>
            <a:cxnSpLocks/>
          </p:cNvCxnSpPr>
          <p:nvPr/>
        </p:nvCxnSpPr>
        <p:spPr bwMode="auto">
          <a:xfrm>
            <a:off x="1835696" y="3068960"/>
            <a:ext cx="5112568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223895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27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close up of black text&#10;&#10;Description automatically generated">
            <a:extLst>
              <a:ext uri="{FF2B5EF4-FFF2-40B4-BE49-F238E27FC236}">
                <a16:creationId xmlns:a16="http://schemas.microsoft.com/office/drawing/2014/main" id="{F7654946-8D4B-27DC-740A-194260BFCF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18" y="388144"/>
            <a:ext cx="5295900" cy="736600"/>
          </a:xfrm>
          <a:prstGeom prst="rect">
            <a:avLst/>
          </a:prstGeom>
        </p:spPr>
      </p:pic>
      <p:pic>
        <p:nvPicPr>
          <p:cNvPr id="8" name="Picture 7" descr="A diagram of a algorithm&#10;&#10;Description automatically generated">
            <a:extLst>
              <a:ext uri="{FF2B5EF4-FFF2-40B4-BE49-F238E27FC236}">
                <a16:creationId xmlns:a16="http://schemas.microsoft.com/office/drawing/2014/main" id="{4D8D5246-BF1E-1ADF-5418-61F0E3F951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271488"/>
            <a:ext cx="7620000" cy="47498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7C8DFC3-230E-B799-0139-3B88E67D2C58}"/>
              </a:ext>
            </a:extLst>
          </p:cNvPr>
          <p:cNvCxnSpPr>
            <a:cxnSpLocks/>
            <a:endCxn id="12" idx="1"/>
          </p:cNvCxnSpPr>
          <p:nvPr/>
        </p:nvCxnSpPr>
        <p:spPr bwMode="auto">
          <a:xfrm flipV="1">
            <a:off x="2627784" y="1456154"/>
            <a:ext cx="332548" cy="100638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C8344D3-D374-3BAC-7A67-CE2A0221F568}"/>
              </a:ext>
            </a:extLst>
          </p:cNvPr>
          <p:cNvSpPr txBox="1"/>
          <p:nvPr/>
        </p:nvSpPr>
        <p:spPr>
          <a:xfrm>
            <a:off x="2960332" y="1271488"/>
            <a:ext cx="4347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Discourse Representation Theory</a:t>
            </a:r>
          </a:p>
        </p:txBody>
      </p:sp>
    </p:spTree>
    <p:extLst>
      <p:ext uri="{BB962C8B-B14F-4D97-AF65-F5344CB8AC3E}">
        <p14:creationId xmlns:p14="http://schemas.microsoft.com/office/powerpoint/2010/main" val="27658239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28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close up of black text&#10;&#10;Description automatically generated">
            <a:extLst>
              <a:ext uri="{FF2B5EF4-FFF2-40B4-BE49-F238E27FC236}">
                <a16:creationId xmlns:a16="http://schemas.microsoft.com/office/drawing/2014/main" id="{F7654946-8D4B-27DC-740A-194260BFCF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18" y="388144"/>
            <a:ext cx="5295900" cy="736600"/>
          </a:xfrm>
          <a:prstGeom prst="rect">
            <a:avLst/>
          </a:prstGeom>
        </p:spPr>
      </p:pic>
      <p:pic>
        <p:nvPicPr>
          <p:cNvPr id="4" name="Picture 3" descr="A diagram of a algorithm&#10;&#10;Description automatically generated">
            <a:extLst>
              <a:ext uri="{FF2B5EF4-FFF2-40B4-BE49-F238E27FC236}">
                <a16:creationId xmlns:a16="http://schemas.microsoft.com/office/drawing/2014/main" id="{C58A27EB-9D2D-AA33-92D6-DBBB35B841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08791"/>
            <a:ext cx="6876256" cy="492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8430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29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F1ECE6D8-0EE0-97D1-5FBF-561E9A1D76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48" y="260648"/>
            <a:ext cx="4575448" cy="2065709"/>
          </a:xfrm>
          <a:prstGeom prst="rect">
            <a:avLst/>
          </a:prstGeom>
        </p:spPr>
      </p:pic>
      <p:pic>
        <p:nvPicPr>
          <p:cNvPr id="6" name="Picture 5" descr="A diagram of a structure&#10;&#10;Description automatically generated">
            <a:extLst>
              <a:ext uri="{FF2B5EF4-FFF2-40B4-BE49-F238E27FC236}">
                <a16:creationId xmlns:a16="http://schemas.microsoft.com/office/drawing/2014/main" id="{97A8A321-A0FC-62F8-D5FC-0BEC5FB256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104" y="2276872"/>
            <a:ext cx="7772400" cy="3867289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99BA937-3C76-578E-7B53-E2344CE5585A}"/>
              </a:ext>
            </a:extLst>
          </p:cNvPr>
          <p:cNvCxnSpPr>
            <a:cxnSpLocks/>
          </p:cNvCxnSpPr>
          <p:nvPr/>
        </p:nvCxnSpPr>
        <p:spPr bwMode="auto">
          <a:xfrm flipH="1">
            <a:off x="4283968" y="1891645"/>
            <a:ext cx="469794" cy="529243"/>
          </a:xfrm>
          <a:prstGeom prst="straightConnector1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61B5E43-6493-F61E-A58C-728986F9770A}"/>
              </a:ext>
            </a:extLst>
          </p:cNvPr>
          <p:cNvSpPr txBox="1"/>
          <p:nvPr/>
        </p:nvSpPr>
        <p:spPr>
          <a:xfrm>
            <a:off x="4753762" y="968315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SDRT: </a:t>
            </a:r>
          </a:p>
          <a:p>
            <a:r>
              <a:rPr lang="en-US" dirty="0">
                <a:solidFill>
                  <a:srgbClr val="FF0000"/>
                </a:solidFill>
              </a:rPr>
              <a:t>Segmented Discourse Representation Theory</a:t>
            </a:r>
          </a:p>
        </p:txBody>
      </p:sp>
    </p:spTree>
    <p:extLst>
      <p:ext uri="{BB962C8B-B14F-4D97-AF65-F5344CB8AC3E}">
        <p14:creationId xmlns:p14="http://schemas.microsoft.com/office/powerpoint/2010/main" val="3378819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F9E4E-4920-DEB5-A3F4-EC6813A4D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8089EAF-A2A2-D5D1-6A34-6D294DF54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11" y="194577"/>
            <a:ext cx="9049160" cy="596184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BF3D924C-E163-C1B4-C661-933ACAF5937F}"/>
              </a:ext>
            </a:extLst>
          </p:cNvPr>
          <p:cNvGrpSpPr/>
          <p:nvPr/>
        </p:nvGrpSpPr>
        <p:grpSpPr>
          <a:xfrm>
            <a:off x="630081" y="608525"/>
            <a:ext cx="3309621" cy="1133296"/>
            <a:chOff x="-4485627" y="2513818"/>
            <a:chExt cx="4485627" cy="1438092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56B4A8-DE2B-9005-1170-61F8AFCB8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ChalkSketch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4485627" y="2513818"/>
              <a:ext cx="4405586" cy="1438092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A9E254E-BC65-C363-3B78-CE72016AD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4405586" y="2513818"/>
              <a:ext cx="4405586" cy="1438092"/>
            </a:xfrm>
            <a:prstGeom prst="rect">
              <a:avLst/>
            </a:prstGeom>
          </p:spPr>
        </p:pic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ED1861E6-3AE3-4970-7B17-BC1F11BB3B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319729" y="-243408"/>
            <a:ext cx="1909220" cy="18295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CEA5405-A9BA-2CB9-7374-C0291CC47A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003816">
            <a:off x="4740932" y="1602211"/>
            <a:ext cx="1909220" cy="1829578"/>
          </a:xfrm>
          <a:prstGeom prst="rect">
            <a:avLst/>
          </a:prstGeom>
        </p:spPr>
      </p:pic>
      <p:pic>
        <p:nvPicPr>
          <p:cNvPr id="2" name="Picture 1" descr="A group of men in military uniforms&#10;&#10;Description automatically generated">
            <a:extLst>
              <a:ext uri="{FF2B5EF4-FFF2-40B4-BE49-F238E27FC236}">
                <a16:creationId xmlns:a16="http://schemas.microsoft.com/office/drawing/2014/main" id="{31A60586-326E-6422-2F4F-93DAF467A53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492" y="194577"/>
            <a:ext cx="4464997" cy="5965727"/>
          </a:xfrm>
          <a:prstGeom prst="rect">
            <a:avLst/>
          </a:prstGeom>
        </p:spPr>
      </p:pic>
      <p:sp>
        <p:nvSpPr>
          <p:cNvPr id="4" name="Slide Number Placeholder 17">
            <a:extLst>
              <a:ext uri="{FF2B5EF4-FFF2-40B4-BE49-F238E27FC236}">
                <a16:creationId xmlns:a16="http://schemas.microsoft.com/office/drawing/2014/main" id="{0D621E4D-B632-CF0C-A2AD-252BA5352333}"/>
              </a:ext>
            </a:extLst>
          </p:cNvPr>
          <p:cNvSpPr txBox="1">
            <a:spLocks/>
          </p:cNvSpPr>
          <p:nvPr/>
        </p:nvSpPr>
        <p:spPr>
          <a:xfrm>
            <a:off x="8862642" y="6451566"/>
            <a:ext cx="300038" cy="284162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9pPr>
          </a:lstStyle>
          <a:p>
            <a:fld id="{4D7C2A01-785D-4705-95E4-D17292AF52B9}" type="slidenum">
              <a:rPr lang="en-US" sz="10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B23AE0-745D-1674-CD0B-597102860462}"/>
              </a:ext>
            </a:extLst>
          </p:cNvPr>
          <p:cNvSpPr txBox="1"/>
          <p:nvPr/>
        </p:nvSpPr>
        <p:spPr>
          <a:xfrm>
            <a:off x="484746" y="2696721"/>
            <a:ext cx="459131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know the business</a:t>
            </a:r>
          </a:p>
          <a:p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stay focused </a:t>
            </a:r>
          </a:p>
          <a:p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act with integrity </a:t>
            </a:r>
          </a:p>
          <a:p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be independent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47F37B3-7A2C-3DFF-83C0-033F3335C8FE}"/>
              </a:ext>
            </a:extLst>
          </p:cNvPr>
          <p:cNvCxnSpPr>
            <a:cxnSpLocks/>
          </p:cNvCxnSpPr>
          <p:nvPr/>
        </p:nvCxnSpPr>
        <p:spPr bwMode="auto">
          <a:xfrm>
            <a:off x="683568" y="5733256"/>
            <a:ext cx="3172121" cy="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70759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30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table with text overlay&#10;&#10;Description automatically generated">
            <a:extLst>
              <a:ext uri="{FF2B5EF4-FFF2-40B4-BE49-F238E27FC236}">
                <a16:creationId xmlns:a16="http://schemas.microsoft.com/office/drawing/2014/main" id="{2D67B1CD-5BB2-FE84-53FF-6C81E48CC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33450"/>
            <a:ext cx="9104313" cy="496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2372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31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7" name="Picture 6" descr="A screenshot of a web page&#10;&#10;Description automatically generated">
            <a:extLst>
              <a:ext uri="{FF2B5EF4-FFF2-40B4-BE49-F238E27FC236}">
                <a16:creationId xmlns:a16="http://schemas.microsoft.com/office/drawing/2014/main" id="{0CFAA6E7-99D6-2DCE-1743-E76D32E6C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33285"/>
            <a:ext cx="7772400" cy="593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2971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32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blue and orange cover with white text&#10;&#10;Description automatically generated">
            <a:extLst>
              <a:ext uri="{FF2B5EF4-FFF2-40B4-BE49-F238E27FC236}">
                <a16:creationId xmlns:a16="http://schemas.microsoft.com/office/drawing/2014/main" id="{2DFB7BF2-0684-2077-BADB-A195D49F2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88640"/>
            <a:ext cx="4752528" cy="597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410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33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screenshot of a website&#10;&#10;Description automatically generated">
            <a:extLst>
              <a:ext uri="{FF2B5EF4-FFF2-40B4-BE49-F238E27FC236}">
                <a16:creationId xmlns:a16="http://schemas.microsoft.com/office/drawing/2014/main" id="{0279D674-4D3F-85D4-E04C-FF3B1011D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16" y="260648"/>
            <a:ext cx="8676564" cy="5904656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630DC1E-5284-A539-8B68-10A42A5D9B05}"/>
              </a:ext>
            </a:extLst>
          </p:cNvPr>
          <p:cNvCxnSpPr>
            <a:cxnSpLocks/>
          </p:cNvCxnSpPr>
          <p:nvPr/>
        </p:nvCxnSpPr>
        <p:spPr bwMode="auto">
          <a:xfrm>
            <a:off x="4355976" y="1628800"/>
            <a:ext cx="1656184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FE7AFEE-48DF-1460-65A3-05005C7A3FF5}"/>
              </a:ext>
            </a:extLst>
          </p:cNvPr>
          <p:cNvCxnSpPr>
            <a:cxnSpLocks/>
          </p:cNvCxnSpPr>
          <p:nvPr/>
        </p:nvCxnSpPr>
        <p:spPr bwMode="auto">
          <a:xfrm>
            <a:off x="899592" y="3789040"/>
            <a:ext cx="1440160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B10EDD1-BD8E-859E-95EB-22B8513CB12D}"/>
              </a:ext>
            </a:extLst>
          </p:cNvPr>
          <p:cNvCxnSpPr>
            <a:cxnSpLocks/>
          </p:cNvCxnSpPr>
          <p:nvPr/>
        </p:nvCxnSpPr>
        <p:spPr bwMode="auto">
          <a:xfrm>
            <a:off x="1619672" y="4941168"/>
            <a:ext cx="1872208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0190026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34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1ADFAEE-8C5B-FFF2-6E52-84F6A7DD15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" y="980728"/>
            <a:ext cx="914359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31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35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person in a blue shirt&#10;&#10;Description automatically generated">
            <a:extLst>
              <a:ext uri="{FF2B5EF4-FFF2-40B4-BE49-F238E27FC236}">
                <a16:creationId xmlns:a16="http://schemas.microsoft.com/office/drawing/2014/main" id="{45D3F7D9-58C9-F9D7-D426-EDF8EA38E9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7" y="908603"/>
            <a:ext cx="9130773" cy="475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9034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36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person with curly hair pointing her hands&#10;&#10;Description automatically generated">
            <a:extLst>
              <a:ext uri="{FF2B5EF4-FFF2-40B4-BE49-F238E27FC236}">
                <a16:creationId xmlns:a16="http://schemas.microsoft.com/office/drawing/2014/main" id="{0B81573D-C9EC-9A1A-5CFD-AD94C5EA8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420" y="243777"/>
            <a:ext cx="7101160" cy="592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2337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37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screen shot of a computer&#10;&#10;Description automatically generated">
            <a:extLst>
              <a:ext uri="{FF2B5EF4-FFF2-40B4-BE49-F238E27FC236}">
                <a16:creationId xmlns:a16="http://schemas.microsoft.com/office/drawing/2014/main" id="{37AA0AD7-E7B6-250C-FA2B-C969FCFB7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9" y="489370"/>
            <a:ext cx="9104313" cy="512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5524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38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B9D60633-12DB-04EF-BAD1-A1E6459B7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7" y="692696"/>
            <a:ext cx="9104313" cy="512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9707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39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graph on a screen&#10;&#10;Description automatically generated">
            <a:extLst>
              <a:ext uri="{FF2B5EF4-FFF2-40B4-BE49-F238E27FC236}">
                <a16:creationId xmlns:a16="http://schemas.microsoft.com/office/drawing/2014/main" id="{94FDAC57-67C6-5FAE-0145-A37498FAB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5" y="692696"/>
            <a:ext cx="9089009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01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D35D16-68BA-19F8-1790-BB3D1AC1D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D784767-4869-2BE9-8D5C-AAB3FF95305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85" y="219786"/>
            <a:ext cx="9144000" cy="59435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D523CE-FFB5-B15D-467A-E118E67393C9}"/>
              </a:ext>
            </a:extLst>
          </p:cNvPr>
          <p:cNvSpPr txBox="1"/>
          <p:nvPr/>
        </p:nvSpPr>
        <p:spPr>
          <a:xfrm>
            <a:off x="4065132" y="1415921"/>
            <a:ext cx="43006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Common Criteria  ISO 15408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068F1-8940-0A94-EE2B-739A0689A729}"/>
              </a:ext>
            </a:extLst>
          </p:cNvPr>
          <p:cNvSpPr txBox="1"/>
          <p:nvPr/>
        </p:nvSpPr>
        <p:spPr>
          <a:xfrm>
            <a:off x="4094020" y="2378817"/>
            <a:ext cx="47991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EUCC and Certification Services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ECB2A1-0746-978F-9746-BFA3AE11819A}"/>
              </a:ext>
            </a:extLst>
          </p:cNvPr>
          <p:cNvSpPr txBox="1"/>
          <p:nvPr/>
        </p:nvSpPr>
        <p:spPr>
          <a:xfrm>
            <a:off x="4079651" y="1753373"/>
            <a:ext cx="42861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FIPS  140-series  ISO 19790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6FB1B7-B2B7-DDBA-C510-0B33E389F689}"/>
              </a:ext>
            </a:extLst>
          </p:cNvPr>
          <p:cNvSpPr txBox="1"/>
          <p:nvPr/>
        </p:nvSpPr>
        <p:spPr>
          <a:xfrm>
            <a:off x="4094022" y="4509120"/>
            <a:ext cx="22061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NESAS GSMA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DDCA0C-6C3B-1CF0-8589-B8A79D835020}"/>
              </a:ext>
            </a:extLst>
          </p:cNvPr>
          <p:cNvSpPr txBox="1"/>
          <p:nvPr/>
        </p:nvSpPr>
        <p:spPr>
          <a:xfrm>
            <a:off x="4094018" y="3429000"/>
            <a:ext cx="48860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Open Group OTTP-S – ISO 20243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48EBDF-449C-03F1-45AA-1AD80155F40C}"/>
              </a:ext>
            </a:extLst>
          </p:cNvPr>
          <p:cNvSpPr txBox="1"/>
          <p:nvPr/>
        </p:nvSpPr>
        <p:spPr>
          <a:xfrm>
            <a:off x="4118077" y="3059668"/>
            <a:ext cx="44143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IEEE 2621 Medical Device testing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79C906-AB55-8969-2600-6EC0B93708B7}"/>
              </a:ext>
            </a:extLst>
          </p:cNvPr>
          <p:cNvSpPr txBox="1"/>
          <p:nvPr/>
        </p:nvSpPr>
        <p:spPr>
          <a:xfrm>
            <a:off x="4100952" y="2046311"/>
            <a:ext cx="32735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CAVP and ESV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407F00-8F66-0772-88C1-4539607E0128}"/>
              </a:ext>
            </a:extLst>
          </p:cNvPr>
          <p:cNvSpPr txBox="1"/>
          <p:nvPr/>
        </p:nvSpPr>
        <p:spPr>
          <a:xfrm>
            <a:off x="4139952" y="3717032"/>
            <a:ext cx="5004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eIDAS</a:t>
            </a:r>
            <a:r>
              <a:rPr lang="en-US" dirty="0"/>
              <a:t> - requiring Common Criteria EAL4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6BA32D6B-5CA4-FCB4-5710-116183AEC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4</a:t>
            </a:fld>
            <a:endParaRPr lang="en-US" dirty="0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DE8559FD-F638-A7A1-A38C-71C6FEAE1863}"/>
              </a:ext>
            </a:extLst>
          </p:cNvPr>
          <p:cNvSpPr txBox="1">
            <a:spLocks/>
          </p:cNvSpPr>
          <p:nvPr/>
        </p:nvSpPr>
        <p:spPr>
          <a:xfrm>
            <a:off x="468313" y="620688"/>
            <a:ext cx="5761037" cy="1135062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9pPr>
          </a:lstStyle>
          <a:p>
            <a:r>
              <a:rPr lang="en-US" kern="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sym typeface="Verdana"/>
              </a:rPr>
              <a:t>Our Services</a:t>
            </a:r>
            <a:endParaRPr lang="en-US" kern="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7C9F7B5-EE0F-1F4E-4DEE-50F2E46FE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4422" y="1412776"/>
            <a:ext cx="469470" cy="33705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BFB41B3-4EE1-9300-5BFA-FDA85CB7C8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1750105"/>
            <a:ext cx="469470" cy="33705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DAAECBA-2ED5-7004-C68E-16B8195D1F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940" y="1387156"/>
            <a:ext cx="2977948" cy="297794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C63444B-BA46-ED01-8095-E50303226E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2061122"/>
            <a:ext cx="469470" cy="33705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513D51B-E222-751F-7051-B5D60EA96C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2398177"/>
            <a:ext cx="469470" cy="33705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A0593D3-47A4-973B-EC0A-66452E754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3023059"/>
            <a:ext cx="469470" cy="33705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3C854ED-CB4F-6E6C-840B-F21CA64A5F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3383099"/>
            <a:ext cx="469470" cy="33705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AE2DD73-98BE-4E4C-8EA1-F27889C303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3694116"/>
            <a:ext cx="469470" cy="33705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DF05B54-57EC-152B-2A30-F5358BBA55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4463219"/>
            <a:ext cx="469470" cy="33705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F20B98A3-F0A9-1AC4-298F-04CB571E5F64}"/>
              </a:ext>
            </a:extLst>
          </p:cNvPr>
          <p:cNvSpPr txBox="1"/>
          <p:nvPr/>
        </p:nvSpPr>
        <p:spPr>
          <a:xfrm>
            <a:off x="4094018" y="4097070"/>
            <a:ext cx="17572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NPIVP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B8E28FAF-507B-0D53-9C72-448E162269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4073897"/>
            <a:ext cx="469470" cy="33705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856E043-A3FA-1EB9-FE18-999071D1771C}"/>
              </a:ext>
            </a:extLst>
          </p:cNvPr>
          <p:cNvSpPr txBox="1"/>
          <p:nvPr/>
        </p:nvSpPr>
        <p:spPr>
          <a:xfrm>
            <a:off x="4100952" y="4866013"/>
            <a:ext cx="36704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Payment Card Industry - PCI 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09799A2A-716D-98CA-B73F-5CA62CEA28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5196992"/>
            <a:ext cx="469470" cy="33705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99420A27-A697-7C47-CE7F-DD36E0E85A01}"/>
              </a:ext>
            </a:extLst>
          </p:cNvPr>
          <p:cNvSpPr txBox="1"/>
          <p:nvPr/>
        </p:nvSpPr>
        <p:spPr>
          <a:xfrm>
            <a:off x="4079651" y="5219569"/>
            <a:ext cx="17572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FIDO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B36EB6C1-380B-D8DD-AA83-8AAC9A70AB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4823259"/>
            <a:ext cx="469470" cy="337055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7707000E-CBBB-24BC-CE48-B9030E0B70F7}"/>
              </a:ext>
            </a:extLst>
          </p:cNvPr>
          <p:cNvSpPr txBox="1"/>
          <p:nvPr/>
        </p:nvSpPr>
        <p:spPr>
          <a:xfrm>
            <a:off x="4100183" y="2699628"/>
            <a:ext cx="14799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SCAP 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9D7182E7-20ED-FCB4-E673-F9564722BD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6645" y="2718988"/>
            <a:ext cx="469470" cy="33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3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40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96E8C227-3EF6-9FC8-D6B4-93811A2F28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7" y="692696"/>
            <a:ext cx="9104313" cy="512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9426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41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5B2B96F1-75A8-F9F2-84CA-200E36A4E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696"/>
            <a:ext cx="9144000" cy="5143500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3C6AC1BD-1441-02BF-8F0F-6D38D4A925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84" y="620688"/>
            <a:ext cx="9144000" cy="514350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08F00A0-89A6-C3EA-778B-49AE262451AC}"/>
              </a:ext>
            </a:extLst>
          </p:cNvPr>
          <p:cNvCxnSpPr/>
          <p:nvPr/>
        </p:nvCxnSpPr>
        <p:spPr bwMode="auto">
          <a:xfrm>
            <a:off x="6228184" y="1772816"/>
            <a:ext cx="1944216" cy="0"/>
          </a:xfrm>
          <a:prstGeom prst="line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6979736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42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088B8C91-E0EE-34FC-8644-6257891993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3" y="628650"/>
            <a:ext cx="9104313" cy="512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9565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1E8CA-9F1C-9CC2-0039-3AA2895C1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144463"/>
            <a:ext cx="8496175" cy="1135062"/>
          </a:xfrm>
        </p:spPr>
        <p:txBody>
          <a:bodyPr/>
          <a:lstStyle/>
          <a:p>
            <a:r>
              <a:rPr lang="en-US" dirty="0"/>
              <a:t>Specialized Tasks within Certification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A837A-5661-D454-1963-36A47929F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2276872"/>
            <a:ext cx="7488832" cy="31305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Lab: review vendor source code</a:t>
            </a:r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CMVP: review lab test evidence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88CA77-4F56-FB4E-DFEF-D007EA22EA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0172BC-D8E5-4DA9-AFAA-6922ED5CECCC}" type="slidenum">
              <a:rPr lang="de-DE" smtClean="0"/>
              <a:pPr>
                <a:defRPr/>
              </a:pPr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881823"/>
      </p:ext>
    </p:extLst>
  </p:cSld>
  <p:clrMapOvr>
    <a:masterClrMapping/>
  </p:clrMapOvr>
  <p:transition spd="slow">
    <p:randomBar dir="vert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1E8CA-9F1C-9CC2-0039-3AA2895C1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144463"/>
            <a:ext cx="8496175" cy="1135062"/>
          </a:xfrm>
        </p:spPr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A837A-5661-D454-1963-36A47929F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2276872"/>
            <a:ext cx="7344816" cy="216024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Collaborate with UT-Austin scholars</a:t>
            </a:r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Collaborate with Worldwide scholars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88CA77-4F56-FB4E-DFEF-D007EA22EA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0172BC-D8E5-4DA9-AFAA-6922ED5CECCC}" type="slidenum">
              <a:rPr lang="de-DE" smtClean="0"/>
              <a:pPr>
                <a:defRPr/>
              </a:pPr>
              <a:t>44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5242590"/>
      </p:ext>
    </p:extLst>
  </p:cSld>
  <p:clrMapOvr>
    <a:masterClrMapping/>
  </p:clrMapOvr>
  <p:transition spd="slow">
    <p:randomBar dir="vert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1E8CA-9F1C-9CC2-0039-3AA2895C1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144463"/>
            <a:ext cx="8496175" cy="1135062"/>
          </a:xfrm>
        </p:spPr>
        <p:txBody>
          <a:bodyPr/>
          <a:lstStyle/>
          <a:p>
            <a:r>
              <a:rPr lang="en-US" dirty="0"/>
              <a:t>The Future AI-assisted Certification Program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A837A-5661-D454-1963-36A47929F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2276872"/>
            <a:ext cx="7344816" cy="216024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See atsec ICMC 2023 clip:</a:t>
            </a:r>
          </a:p>
          <a:p>
            <a:pPr marL="0" indent="0">
              <a:buNone/>
            </a:pPr>
            <a:r>
              <a:rPr lang="en-US" sz="1800" u="sng" dirty="0">
                <a:solidFill>
                  <a:srgbClr val="0000FF"/>
                </a:solidFill>
                <a:effectLst/>
                <a:latin typeface="DejaVu Sans" panose="020B0603030804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https://vimeo.com/864916383</a:t>
            </a:r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88CA77-4F56-FB4E-DFEF-D007EA22EA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0172BC-D8E5-4DA9-AFAA-6922ED5CECCC}" type="slidenum">
              <a:rPr lang="de-DE" smtClean="0"/>
              <a:pPr>
                <a:defRPr/>
              </a:pPr>
              <a:t>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1683801"/>
      </p:ext>
    </p:extLst>
  </p:cSld>
  <p:clrMapOvr>
    <a:masterClrMapping/>
  </p:clrMapOvr>
  <p:transition spd="slow">
    <p:randomBar dir="vert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4E8B0C-9527-EDE0-09E9-769C6C5451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BA59DBE-10F7-45A9-8E58-3C64F1D97906}" type="slidenum">
              <a:rPr lang="de-DE" smtClean="0"/>
              <a:t>46</a:t>
            </a:fld>
            <a:endParaRPr lang="de-DE"/>
          </a:p>
        </p:txBody>
      </p:sp>
      <p:pic>
        <p:nvPicPr>
          <p:cNvPr id="7" name="Picture 6" descr="A blue thank you sign&#10;&#10;Description automatically generated">
            <a:extLst>
              <a:ext uri="{FF2B5EF4-FFF2-40B4-BE49-F238E27FC236}">
                <a16:creationId xmlns:a16="http://schemas.microsoft.com/office/drawing/2014/main" id="{AF0BABE6-66A3-80BF-0C02-94E728DD4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7" y="1215080"/>
            <a:ext cx="9078835" cy="495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14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D35D16-68BA-19F8-1790-BB3D1AC1D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6BA32D6B-5CA4-FCB4-5710-116183AEC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5</a:t>
            </a:fld>
            <a:endParaRPr lang="en-US" dirty="0"/>
          </a:p>
        </p:txBody>
      </p:sp>
      <p:pic>
        <p:nvPicPr>
          <p:cNvPr id="5" name="Picture 4" descr="A screenshot of a website&#10;&#10;Description automatically generated">
            <a:extLst>
              <a:ext uri="{FF2B5EF4-FFF2-40B4-BE49-F238E27FC236}">
                <a16:creationId xmlns:a16="http://schemas.microsoft.com/office/drawing/2014/main" id="{8D5A4D5F-F069-5A92-901D-769C53C30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189766"/>
            <a:ext cx="7772400" cy="4903530"/>
          </a:xfrm>
          <a:prstGeom prst="rect">
            <a:avLst/>
          </a:prstGeom>
        </p:spPr>
      </p:pic>
      <p:sp>
        <p:nvSpPr>
          <p:cNvPr id="8" name="Title 8">
            <a:extLst>
              <a:ext uri="{FF2B5EF4-FFF2-40B4-BE49-F238E27FC236}">
                <a16:creationId xmlns:a16="http://schemas.microsoft.com/office/drawing/2014/main" id="{2E7B16DA-9634-C86C-3315-6CAC44A6C270}"/>
              </a:ext>
            </a:extLst>
          </p:cNvPr>
          <p:cNvSpPr txBox="1">
            <a:spLocks/>
          </p:cNvSpPr>
          <p:nvPr/>
        </p:nvSpPr>
        <p:spPr>
          <a:xfrm>
            <a:off x="539552" y="421730"/>
            <a:ext cx="5761037" cy="1135062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9pPr>
          </a:lstStyle>
          <a:p>
            <a:r>
              <a:rPr lang="en-US" kern="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sym typeface="Verdana"/>
              </a:rPr>
              <a:t>A New Look of Our Website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1689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C74C84-6454-28B6-8CA3-9D24E6AD0A3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94553"/>
            <a:ext cx="9104313" cy="5951215"/>
          </a:xfrm>
          <a:prstGeom prst="rect">
            <a:avLst/>
          </a:prstGeom>
        </p:spPr>
      </p:pic>
      <p:sp>
        <p:nvSpPr>
          <p:cNvPr id="1945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0255CE7-1D75-488C-91EB-915A513604C9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A63367B7-6325-C7A6-9BD4-B492FF8F2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551" y="2862624"/>
            <a:ext cx="8522182" cy="3230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03200" indent="-203200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0850" indent="-24606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DejaVu Sans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609600" indent="-15716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+mn-lt"/>
              </a:defRPr>
            </a:lvl3pPr>
            <a:lvl4pPr marL="2035175" indent="-1666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-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4431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90036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6pPr>
            <a:lvl7pPr marL="335756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81476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8pPr>
            <a:lvl9pPr marL="427196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 b="1" kern="0" dirty="0">
                <a:latin typeface="+mj-lt"/>
              </a:rPr>
              <a:t>5 Global Offices covering Europe, US and Asia</a:t>
            </a:r>
          </a:p>
          <a:p>
            <a:r>
              <a:rPr lang="en-US" sz="1600" b="1" kern="0" dirty="0">
                <a:latin typeface="+mj-lt"/>
              </a:rPr>
              <a:t>5 Common Criteria Schemes: </a:t>
            </a:r>
          </a:p>
          <a:p>
            <a:pPr marL="0" indent="0">
              <a:buNone/>
            </a:pPr>
            <a:r>
              <a:rPr lang="en-US" sz="1600" b="1" kern="0" dirty="0">
                <a:latin typeface="+mj-lt"/>
              </a:rPr>
              <a:t>      NIAP, BSI, CSEC, OCSI and Singaporean CSA</a:t>
            </a:r>
          </a:p>
          <a:p>
            <a:r>
              <a:rPr lang="en-US" sz="1600" b="1" kern="0" dirty="0">
                <a:latin typeface="+mj-lt"/>
              </a:rPr>
              <a:t>Over 250+ CC Certificates</a:t>
            </a:r>
          </a:p>
          <a:p>
            <a:r>
              <a:rPr lang="en-US" sz="1600" b="1" kern="0" dirty="0">
                <a:latin typeface="+mj-lt"/>
              </a:rPr>
              <a:t>Over 370 FIPS Certificates</a:t>
            </a:r>
          </a:p>
          <a:p>
            <a:r>
              <a:rPr lang="en-US" sz="1600" b="1" kern="0" dirty="0">
                <a:latin typeface="+mj-lt"/>
              </a:rPr>
              <a:t>Over 47 ESV Certificates</a:t>
            </a:r>
          </a:p>
          <a:p>
            <a:r>
              <a:rPr lang="en-US" sz="1600" b="1" kern="0" dirty="0">
                <a:latin typeface="+mj-lt"/>
              </a:rPr>
              <a:t>15 </a:t>
            </a:r>
            <a:r>
              <a:rPr lang="en-US" sz="1600" b="1" kern="0" dirty="0" err="1">
                <a:latin typeface="+mj-lt"/>
              </a:rPr>
              <a:t>MDCert</a:t>
            </a:r>
            <a:r>
              <a:rPr lang="en-US" sz="1600" b="1" kern="0" dirty="0">
                <a:latin typeface="+mj-lt"/>
              </a:rPr>
              <a:t> assessment, 27 NESAS GSMA Audit, 15 NESAS SCAS testing </a:t>
            </a:r>
          </a:p>
          <a:p>
            <a:r>
              <a:rPr lang="en-US" sz="1600" b="1" kern="0" dirty="0">
                <a:latin typeface="+mj-lt"/>
              </a:rPr>
              <a:t>3 NPIVP, and 10 O-TTPS certification support service</a:t>
            </a:r>
          </a:p>
          <a:p>
            <a:r>
              <a:rPr lang="en-US" sz="1600" b="1" kern="0" dirty="0">
                <a:latin typeface="+mj-lt"/>
              </a:rPr>
              <a:t>First 2 IEEE 2621 Medical Device Certificates </a:t>
            </a:r>
          </a:p>
          <a:p>
            <a:r>
              <a:rPr lang="en-US" sz="1600" b="1" kern="0" dirty="0">
                <a:latin typeface="+mj-lt"/>
              </a:rPr>
              <a:t>630+ PCI DSS and 40+ PCI PIN, SSF, P2PE, 3DS, SSF, SLC assessment</a:t>
            </a:r>
          </a:p>
          <a:p>
            <a:pPr marL="0" indent="0">
              <a:buNone/>
            </a:pPr>
            <a:endParaRPr lang="en-US" sz="1600" b="1" kern="0" dirty="0"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38350E-3CD3-A779-2E71-C31D772C07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7173" y="4260173"/>
            <a:ext cx="522191" cy="48595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64C20E8-9A91-BD19-E324-CB288155D37F}"/>
              </a:ext>
            </a:extLst>
          </p:cNvPr>
          <p:cNvCxnSpPr/>
          <p:nvPr/>
        </p:nvCxnSpPr>
        <p:spPr bwMode="auto">
          <a:xfrm>
            <a:off x="2315183" y="2587557"/>
            <a:ext cx="6147885" cy="0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6167AF3-DE0B-4A7F-3B81-B4E6526BD50E}"/>
              </a:ext>
            </a:extLst>
          </p:cNvPr>
          <p:cNvGrpSpPr/>
          <p:nvPr/>
        </p:nvGrpSpPr>
        <p:grpSpPr>
          <a:xfrm>
            <a:off x="2166782" y="1655211"/>
            <a:ext cx="5916903" cy="2604962"/>
            <a:chOff x="2166782" y="1655211"/>
            <a:chExt cx="5916903" cy="2604962"/>
          </a:xfrm>
        </p:grpSpPr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1E64DAAC-74DC-0D86-CA27-EA1327DF99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6782" y="1655211"/>
              <a:ext cx="5916903" cy="1008112"/>
            </a:xfrm>
            <a:prstGeom prst="rect">
              <a:avLst/>
            </a:prstGeom>
            <a:noFill/>
            <a:ln w="57150"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lvl1pPr marL="203200" indent="-203200" algn="l" rtl="0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0850" indent="-246063" algn="l" rtl="0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chemeClr val="accent1"/>
                </a:buClr>
                <a:buFont typeface="DejaVu Sans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2pPr>
              <a:lvl3pPr marL="609600" indent="-157163" algn="l" rtl="0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chemeClr val="accent1"/>
                </a:buClr>
                <a:buChar char="-"/>
                <a:defRPr>
                  <a:solidFill>
                    <a:schemeClr val="tx1"/>
                  </a:solidFill>
                  <a:latin typeface="+mn-lt"/>
                </a:defRPr>
              </a:lvl3pPr>
              <a:lvl4pPr marL="2035175" indent="-166688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-"/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44316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900363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3357563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814763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4271963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indent="0" algn="ctr">
                <a:buNone/>
              </a:pPr>
              <a:r>
                <a:rPr lang="en-US" kern="0" dirty="0">
                  <a:latin typeface="+mj-lt"/>
                </a:rPr>
                <a:t> </a:t>
              </a:r>
              <a:r>
                <a:rPr lang="en-US" sz="1800" kern="0" dirty="0">
                  <a:latin typeface="+mj-lt"/>
                </a:rPr>
                <a:t>Since </a:t>
              </a:r>
              <a:r>
                <a:rPr lang="en-US" sz="1800" b="1" kern="0" dirty="0">
                  <a:latin typeface="+mj-lt"/>
                </a:rPr>
                <a:t>January 2000</a:t>
              </a:r>
              <a:r>
                <a:rPr lang="en-US" sz="1800" kern="0" dirty="0">
                  <a:latin typeface="+mj-lt"/>
                </a:rPr>
                <a:t>…</a:t>
              </a:r>
            </a:p>
            <a:p>
              <a:pPr marL="0" indent="0" algn="ctr">
                <a:buNone/>
              </a:pPr>
              <a:r>
                <a:rPr lang="en-US" sz="1800" kern="0" dirty="0">
                  <a:latin typeface="+mj-lt"/>
                </a:rPr>
                <a:t>     ...steadily </a:t>
              </a:r>
              <a:r>
                <a:rPr lang="en-US" sz="2400" b="1" kern="0" dirty="0">
                  <a:latin typeface="+mj-lt"/>
                </a:rPr>
                <a:t>growing</a:t>
              </a:r>
              <a:r>
                <a:rPr lang="en-US" sz="1800" kern="0" dirty="0">
                  <a:latin typeface="+mj-lt"/>
                </a:rPr>
                <a:t> </a:t>
              </a:r>
              <a:r>
                <a:rPr lang="en-US" sz="1800" u="sng" kern="0" dirty="0">
                  <a:latin typeface="+mj-lt"/>
                </a:rPr>
                <a:t>independently</a:t>
              </a:r>
              <a:r>
                <a:rPr lang="en-US" kern="0" dirty="0">
                  <a:latin typeface="+mj-lt"/>
                </a:rPr>
                <a:t>!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9D0766A-BBA3-B004-C1E4-A73D65B4281E}"/>
                </a:ext>
              </a:extLst>
            </p:cNvPr>
            <p:cNvCxnSpPr>
              <a:endCxn id="5" idx="0"/>
            </p:cNvCxnSpPr>
            <p:nvPr/>
          </p:nvCxnSpPr>
          <p:spPr bwMode="auto">
            <a:xfrm flipH="1">
              <a:off x="6548269" y="2731418"/>
              <a:ext cx="17901" cy="1528755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0DC96E44-EA0C-0D93-460A-E098269A7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115279"/>
            <a:ext cx="5761037" cy="1135062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sym typeface="Verdana"/>
              </a:rPr>
              <a:t>Our Presence and Performance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39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2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10000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625 -2.96296E-6 L -0.00434 -0.01713 L -0.02031 -0.01435 L -0.02031 0.00556 L -0.01493 0.0213 L -0.00225 0.02824 L 0.01059 0.03264 L 0.02535 0.02685 L 0.03386 0.00834 L 0.03924 -0.00995 L 0.03924 -0.04537 L 0.03177 -0.0625 L 0.01476 -0.08379 L -0.01076 -0.08935 L -0.02778 -0.09097 L -0.04791 -0.08796 L -0.06823 -0.07523 L -0.0842 -0.05671 L -0.09271 -0.03402 L -0.10121 -0.00578 L -0.10225 0.02685 L -0.10225 0.05949 L -0.09791 0.08935 L -0.08628 0.12616 L -0.07031 0.1588 L -0.05225 0.18148 L -0.0309 0.20417 L -0.00538 0.21412 L -0.00868 0.21968 L 0.03177 0.22685 L 0.06476 0.22547 L 0.0967 0.22107 L 0.13281 0.19977 L 0.16268 0.1801 L 0.19341 0.15162 L 0.22118 0.0963 L 0.24775 0.04537 L 0.26476 -0.03981 L 0.2691 -0.11504 L 0.26684 -0.17037 L 0.25834 -0.2412 L 0.2349 -0.32199 L 0.19236 -0.42268 L 0.14983 -0.47801 L 0.10087 -0.53333 L 0.02014 -0.58588 L -0.0618 -0.61412 L -0.12344 -0.6169 L -0.23524 -0.59421 L -0.32031 -0.5618 L -0.37882 -0.52615 L -0.46284 -0.44815 L -0.50642 -0.4 L -0.56076 -0.32199 L -0.60868 -0.22708 L -0.64149 -0.15324 L -0.67448 -0.05393 L -0.69149 0.03542 L -0.70642 0.15602 L -0.7085 0.23403 " pathEditMode="relative" ptsTypes="AAAAAAAAAAAAAAAAAAAAAAAAAAAAAAAAAAAAAAAAAAAAAAAAAAAAAAAAAAAA" p14:bounceEnd="20000">
                                          <p:cBhvr>
                                            <p:cTn id="12" dur="6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2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625 -2.96296E-6 L -0.00434 -0.01713 L -0.02031 -0.01435 L -0.02031 0.00556 L -0.01493 0.0213 L -0.00225 0.02824 L 0.01059 0.03264 L 0.02535 0.02685 L 0.03386 0.00834 L 0.03924 -0.00995 L 0.03924 -0.04537 L 0.03177 -0.0625 L 0.01476 -0.08379 L -0.01076 -0.08935 L -0.02778 -0.09097 L -0.04791 -0.08796 L -0.06823 -0.07523 L -0.0842 -0.05671 L -0.09271 -0.03402 L -0.10121 -0.00578 L -0.10225 0.02685 L -0.10225 0.05949 L -0.09791 0.08935 L -0.08628 0.12616 L -0.07031 0.1588 L -0.05225 0.18148 L -0.0309 0.20417 L -0.00538 0.21412 L -0.00868 0.21968 L 0.03177 0.22685 L 0.06476 0.22547 L 0.0967 0.22107 L 0.13281 0.19977 L 0.16268 0.1801 L 0.19341 0.15162 L 0.22118 0.0963 L 0.24775 0.04537 L 0.26476 -0.03981 L 0.2691 -0.11504 L 0.26684 -0.17037 L 0.25834 -0.2412 L 0.2349 -0.32199 L 0.19236 -0.42268 L 0.14983 -0.47801 L 0.10087 -0.53333 L 0.02014 -0.58588 L -0.0618 -0.61412 L -0.12344 -0.6169 L -0.23524 -0.59421 L -0.32031 -0.5618 L -0.37882 -0.52615 L -0.46284 -0.44815 L -0.50642 -0.4 L -0.56076 -0.32199 L -0.60868 -0.22708 L -0.64149 -0.15324 L -0.67448 -0.05393 L -0.69149 0.03542 L -0.70642 0.15602 L -0.7085 0.23403 " pathEditMode="relative" ptsTypes="AAAAAAAAAAAAAAAAAAAAAAAAAAAAAAAAAAAAAAAAAAAAAAAAAAAAAAAAAAAA">
                                          <p:cBhvr>
                                            <p:cTn id="12" dur="6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93C238-1FE2-E41B-C14A-8EF17A0EA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1005667"/>
            <a:ext cx="9144000" cy="40795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7F1345-0C80-5490-A4A1-CD3799288A92}"/>
              </a:ext>
            </a:extLst>
          </p:cNvPr>
          <p:cNvSpPr txBox="1"/>
          <p:nvPr/>
        </p:nvSpPr>
        <p:spPr>
          <a:xfrm>
            <a:off x="323527" y="2402885"/>
            <a:ext cx="25922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Boyer and Moore: Theorem Prover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Allen Emerson: </a:t>
            </a:r>
          </a:p>
          <a:p>
            <a:r>
              <a:rPr lang="en-US" sz="1400"/>
              <a:t>     Model-Checking</a:t>
            </a:r>
            <a:endParaRPr lang="en-US" sz="1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8A9F5D9-04F1-55A0-5BBB-8EF45AF0CD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2858572"/>
            <a:ext cx="3099953" cy="3368219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2A25E4D9-3D43-65E3-0458-8559787F2543}"/>
              </a:ext>
            </a:extLst>
          </p:cNvPr>
          <p:cNvSpPr txBox="1">
            <a:spLocks/>
          </p:cNvSpPr>
          <p:nvPr/>
        </p:nvSpPr>
        <p:spPr>
          <a:xfrm>
            <a:off x="179512" y="404664"/>
            <a:ext cx="8774782" cy="86409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9pPr>
          </a:lstStyle>
          <a:p>
            <a:pPr algn="ctr"/>
            <a:r>
              <a:rPr lang="en-US" sz="3200" kern="0" dirty="0"/>
              <a:t>What We Know about Formal Methods</a:t>
            </a:r>
          </a:p>
        </p:txBody>
      </p:sp>
      <p:pic>
        <p:nvPicPr>
          <p:cNvPr id="1026" name="Picture 2" descr="Cryptographic Module Validation Program | CSRC">
            <a:extLst>
              <a:ext uri="{FF2B5EF4-FFF2-40B4-BE49-F238E27FC236}">
                <a16:creationId xmlns:a16="http://schemas.microsoft.com/office/drawing/2014/main" id="{EAB37F70-CF8F-A291-1AC9-E0B49C92FC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017" y="1440639"/>
            <a:ext cx="1454140" cy="136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A65B792-3039-E338-EFFE-8BF67EE69AFC}"/>
              </a:ext>
            </a:extLst>
          </p:cNvPr>
          <p:cNvSpPr txBox="1"/>
          <p:nvPr/>
        </p:nvSpPr>
        <p:spPr>
          <a:xfrm>
            <a:off x="6541653" y="2987178"/>
            <a:ext cx="2070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Security Level 4</a:t>
            </a:r>
          </a:p>
        </p:txBody>
      </p:sp>
      <p:pic>
        <p:nvPicPr>
          <p:cNvPr id="9" name="Picture 8" descr="A red rectangular sign with white text&#10;&#10;Description automatically generated">
            <a:extLst>
              <a:ext uri="{FF2B5EF4-FFF2-40B4-BE49-F238E27FC236}">
                <a16:creationId xmlns:a16="http://schemas.microsoft.com/office/drawing/2014/main" id="{731C2755-18E5-10B3-C923-D0FFE306AC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045" y="1440639"/>
            <a:ext cx="2589509" cy="7918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3C74DD-199C-F84F-3386-336FE77E654D}"/>
              </a:ext>
            </a:extLst>
          </p:cNvPr>
          <p:cNvSpPr txBox="1"/>
          <p:nvPr/>
        </p:nvSpPr>
        <p:spPr>
          <a:xfrm>
            <a:off x="3355928" y="2204864"/>
            <a:ext cx="2331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Evaluation Assurance Level 7</a:t>
            </a:r>
          </a:p>
        </p:txBody>
      </p:sp>
      <p:pic>
        <p:nvPicPr>
          <p:cNvPr id="13" name="Picture 12" descr="A close-up of a logo&#10;&#10;Description automatically generated">
            <a:extLst>
              <a:ext uri="{FF2B5EF4-FFF2-40B4-BE49-F238E27FC236}">
                <a16:creationId xmlns:a16="http://schemas.microsoft.com/office/drawing/2014/main" id="{B491A11F-D5BB-1E9B-9630-39C37A371A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16" y="1440639"/>
            <a:ext cx="2097176" cy="76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91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8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3" name="Picture 2" descr="A close-up of a logo&#10;&#10;Description automatically generated">
            <a:extLst>
              <a:ext uri="{FF2B5EF4-FFF2-40B4-BE49-F238E27FC236}">
                <a16:creationId xmlns:a16="http://schemas.microsoft.com/office/drawing/2014/main" id="{79FE9F3B-89CB-1957-384D-718EE8C85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118" y="383035"/>
            <a:ext cx="2097176" cy="764225"/>
          </a:xfrm>
          <a:prstGeom prst="rect">
            <a:avLst/>
          </a:prstGeom>
        </p:spPr>
      </p:pic>
      <p:pic>
        <p:nvPicPr>
          <p:cNvPr id="6" name="Picture 5" descr="A blue screen with white text&#10;&#10;Description automatically generated">
            <a:extLst>
              <a:ext uri="{FF2B5EF4-FFF2-40B4-BE49-F238E27FC236}">
                <a16:creationId xmlns:a16="http://schemas.microsoft.com/office/drawing/2014/main" id="{821D11F9-9083-CD0B-26B3-730026A234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49" y="188640"/>
            <a:ext cx="5112568" cy="6016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663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9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3" name="Picture 2" descr="A close-up of a logo&#10;&#10;Description automatically generated">
            <a:extLst>
              <a:ext uri="{FF2B5EF4-FFF2-40B4-BE49-F238E27FC236}">
                <a16:creationId xmlns:a16="http://schemas.microsoft.com/office/drawing/2014/main" id="{79FE9F3B-89CB-1957-384D-718EE8C85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118" y="383035"/>
            <a:ext cx="2097176" cy="764225"/>
          </a:xfrm>
          <a:prstGeom prst="rect">
            <a:avLst/>
          </a:prstGeom>
        </p:spPr>
      </p:pic>
      <p:pic>
        <p:nvPicPr>
          <p:cNvPr id="5" name="Picture 4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8B30B7A9-EAAE-1057-291F-C3132E3351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60648"/>
            <a:ext cx="4686300" cy="590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1125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f1367a68bd09c47bcc4bcc1eb235265b82699"/>
</p:tagLst>
</file>

<file path=ppt/theme/theme1.xml><?xml version="1.0" encoding="utf-8"?>
<a:theme xmlns:a="http://schemas.openxmlformats.org/drawingml/2006/main" name="with subtitel 20pt">
  <a:themeElements>
    <a:clrScheme name="with subtitel 20pt 16">
      <a:dk1>
        <a:srgbClr val="000000"/>
      </a:dk1>
      <a:lt1>
        <a:srgbClr val="FFFFFF"/>
      </a:lt1>
      <a:dk2>
        <a:srgbClr val="000000"/>
      </a:dk2>
      <a:lt2>
        <a:srgbClr val="666666"/>
      </a:lt2>
      <a:accent1>
        <a:srgbClr val="D90000"/>
      </a:accent1>
      <a:accent2>
        <a:srgbClr val="FFCC66"/>
      </a:accent2>
      <a:accent3>
        <a:srgbClr val="FFFFFF"/>
      </a:accent3>
      <a:accent4>
        <a:srgbClr val="000000"/>
      </a:accent4>
      <a:accent5>
        <a:srgbClr val="E9AAAA"/>
      </a:accent5>
      <a:accent6>
        <a:srgbClr val="E7B95C"/>
      </a:accent6>
      <a:hlink>
        <a:srgbClr val="333366"/>
      </a:hlink>
      <a:folHlink>
        <a:srgbClr val="CCCCCC"/>
      </a:folHlink>
    </a:clrScheme>
    <a:fontScheme name="with subtitel 20pt">
      <a:majorFont>
        <a:latin typeface="DejaVu Sans"/>
        <a:ea typeface=""/>
        <a:cs typeface=""/>
      </a:majorFont>
      <a:minorFont>
        <a:latin typeface="DejaVu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DejaVu San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DejaVu Sans" pitchFamily="34" charset="0"/>
          </a:defRPr>
        </a:defPPr>
      </a:lstStyle>
    </a:lnDef>
  </a:objectDefaults>
  <a:extraClrSchemeLst>
    <a:extraClrScheme>
      <a:clrScheme name="with subtitel 20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 subtitel 20p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 subtitel 20p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 subtitel 20p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 subtitel 20p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 subtitel 20p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 subtitel 20p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 subtitel 20p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 subtitel 20p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 subtitel 20p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 subtitel 20p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 subtitel 20p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 subtitel 20pt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A001D"/>
        </a:accent1>
        <a:accent2>
          <a:srgbClr val="01314F"/>
        </a:accent2>
        <a:accent3>
          <a:srgbClr val="FFFFFF"/>
        </a:accent3>
        <a:accent4>
          <a:srgbClr val="000000"/>
        </a:accent4>
        <a:accent5>
          <a:srgbClr val="EAAAAB"/>
        </a:accent5>
        <a:accent6>
          <a:srgbClr val="012B47"/>
        </a:accent6>
        <a:hlink>
          <a:srgbClr val="99896B"/>
        </a:hlink>
        <a:folHlink>
          <a:srgbClr val="DFAF6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 subtitel 20pt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A001D"/>
        </a:accent1>
        <a:accent2>
          <a:srgbClr val="2E3E50"/>
        </a:accent2>
        <a:accent3>
          <a:srgbClr val="FFFFFF"/>
        </a:accent3>
        <a:accent4>
          <a:srgbClr val="000000"/>
        </a:accent4>
        <a:accent5>
          <a:srgbClr val="EAAAAB"/>
        </a:accent5>
        <a:accent6>
          <a:srgbClr val="293748"/>
        </a:accent6>
        <a:hlink>
          <a:srgbClr val="99896B"/>
        </a:hlink>
        <a:folHlink>
          <a:srgbClr val="DFAF6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 subtitel 20pt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90000"/>
        </a:accent1>
        <a:accent2>
          <a:srgbClr val="2E3E50"/>
        </a:accent2>
        <a:accent3>
          <a:srgbClr val="FFFFFF"/>
        </a:accent3>
        <a:accent4>
          <a:srgbClr val="000000"/>
        </a:accent4>
        <a:accent5>
          <a:srgbClr val="E9AAAA"/>
        </a:accent5>
        <a:accent6>
          <a:srgbClr val="293748"/>
        </a:accent6>
        <a:hlink>
          <a:srgbClr val="99896B"/>
        </a:hlink>
        <a:folHlink>
          <a:srgbClr val="DFAF6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 subtitel 20pt 16">
        <a:dk1>
          <a:srgbClr val="000000"/>
        </a:dk1>
        <a:lt1>
          <a:srgbClr val="FFFFFF"/>
        </a:lt1>
        <a:dk2>
          <a:srgbClr val="000000"/>
        </a:dk2>
        <a:lt2>
          <a:srgbClr val="666666"/>
        </a:lt2>
        <a:accent1>
          <a:srgbClr val="D90000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9AAAA"/>
        </a:accent5>
        <a:accent6>
          <a:srgbClr val="E7B95C"/>
        </a:accent6>
        <a:hlink>
          <a:srgbClr val="333366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without subtitel 20pt">
  <a:themeElements>
    <a:clrScheme name="without subtitel 20pt 16">
      <a:dk1>
        <a:srgbClr val="000000"/>
      </a:dk1>
      <a:lt1>
        <a:srgbClr val="FFFFFF"/>
      </a:lt1>
      <a:dk2>
        <a:srgbClr val="000000"/>
      </a:dk2>
      <a:lt2>
        <a:srgbClr val="666666"/>
      </a:lt2>
      <a:accent1>
        <a:srgbClr val="D90000"/>
      </a:accent1>
      <a:accent2>
        <a:srgbClr val="FFCC66"/>
      </a:accent2>
      <a:accent3>
        <a:srgbClr val="FFFFFF"/>
      </a:accent3>
      <a:accent4>
        <a:srgbClr val="000000"/>
      </a:accent4>
      <a:accent5>
        <a:srgbClr val="E9AAAA"/>
      </a:accent5>
      <a:accent6>
        <a:srgbClr val="E7B95C"/>
      </a:accent6>
      <a:hlink>
        <a:srgbClr val="333366"/>
      </a:hlink>
      <a:folHlink>
        <a:srgbClr val="CCCCCC"/>
      </a:folHlink>
    </a:clrScheme>
    <a:fontScheme name="without subtitel 20pt">
      <a:majorFont>
        <a:latin typeface="DejaVu Sans"/>
        <a:ea typeface=""/>
        <a:cs typeface=""/>
      </a:majorFont>
      <a:minorFont>
        <a:latin typeface="DejaVu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DejaVu San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DejaVu Sans" pitchFamily="34" charset="0"/>
          </a:defRPr>
        </a:defPPr>
      </a:lstStyle>
    </a:lnDef>
  </a:objectDefaults>
  <a:extraClrSchemeLst>
    <a:extraClrScheme>
      <a:clrScheme name="without subtitel 20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out subtitel 20p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out subtitel 20p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out subtitel 20p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out subtitel 20p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out subtitel 20p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out subtitel 20p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out subtitel 20p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out subtitel 20p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out subtitel 20p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out subtitel 20p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out subtitel 20p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out subtitel 20pt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A001D"/>
        </a:accent1>
        <a:accent2>
          <a:srgbClr val="01314F"/>
        </a:accent2>
        <a:accent3>
          <a:srgbClr val="FFFFFF"/>
        </a:accent3>
        <a:accent4>
          <a:srgbClr val="000000"/>
        </a:accent4>
        <a:accent5>
          <a:srgbClr val="EAAAAB"/>
        </a:accent5>
        <a:accent6>
          <a:srgbClr val="012B47"/>
        </a:accent6>
        <a:hlink>
          <a:srgbClr val="99896B"/>
        </a:hlink>
        <a:folHlink>
          <a:srgbClr val="DFAF6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out subtitel 20pt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A001D"/>
        </a:accent1>
        <a:accent2>
          <a:srgbClr val="2E3E50"/>
        </a:accent2>
        <a:accent3>
          <a:srgbClr val="FFFFFF"/>
        </a:accent3>
        <a:accent4>
          <a:srgbClr val="000000"/>
        </a:accent4>
        <a:accent5>
          <a:srgbClr val="EAAAAB"/>
        </a:accent5>
        <a:accent6>
          <a:srgbClr val="293748"/>
        </a:accent6>
        <a:hlink>
          <a:srgbClr val="99896B"/>
        </a:hlink>
        <a:folHlink>
          <a:srgbClr val="DFAF6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out subtitel 20pt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90000"/>
        </a:accent1>
        <a:accent2>
          <a:srgbClr val="2E3E50"/>
        </a:accent2>
        <a:accent3>
          <a:srgbClr val="FFFFFF"/>
        </a:accent3>
        <a:accent4>
          <a:srgbClr val="000000"/>
        </a:accent4>
        <a:accent5>
          <a:srgbClr val="E9AAAA"/>
        </a:accent5>
        <a:accent6>
          <a:srgbClr val="293748"/>
        </a:accent6>
        <a:hlink>
          <a:srgbClr val="99896B"/>
        </a:hlink>
        <a:folHlink>
          <a:srgbClr val="DFAF6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out subtitel 20pt 16">
        <a:dk1>
          <a:srgbClr val="000000"/>
        </a:dk1>
        <a:lt1>
          <a:srgbClr val="FFFFFF"/>
        </a:lt1>
        <a:dk2>
          <a:srgbClr val="000000"/>
        </a:dk2>
        <a:lt2>
          <a:srgbClr val="666666"/>
        </a:lt2>
        <a:accent1>
          <a:srgbClr val="D90000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9AAAA"/>
        </a:accent5>
        <a:accent6>
          <a:srgbClr val="E7B95C"/>
        </a:accent6>
        <a:hlink>
          <a:srgbClr val="333366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6AB4D39ED4984E96DBC29961882BA9" ma:contentTypeVersion="4" ma:contentTypeDescription="Create a new document." ma:contentTypeScope="" ma:versionID="8807149e754f2e72509776b3696fadb2">
  <xsd:schema xmlns:xsd="http://www.w3.org/2001/XMLSchema" xmlns:xs="http://www.w3.org/2001/XMLSchema" xmlns:p="http://schemas.microsoft.com/office/2006/metadata/properties" xmlns:ns2="4ef76e00-edd8-4be8-8d97-9e96c4a18dbc" targetNamespace="http://schemas.microsoft.com/office/2006/metadata/properties" ma:root="true" ma:fieldsID="f42f671925e4737c7c52a703cf0e5609" ns2:_="">
    <xsd:import namespace="4ef76e00-edd8-4be8-8d97-9e96c4a18d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f76e00-edd8-4be8-8d97-9e96c4a18d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D1A6FEE-1F59-422D-BB6E-9B3080165FFD}"/>
</file>

<file path=customXml/itemProps2.xml><?xml version="1.0" encoding="utf-8"?>
<ds:datastoreItem xmlns:ds="http://schemas.openxmlformats.org/officeDocument/2006/customXml" ds:itemID="{84FA877A-D0B0-43F1-8113-F2851587492B}"/>
</file>

<file path=docProps/app.xml><?xml version="1.0" encoding="utf-8"?>
<Properties xmlns="http://schemas.openxmlformats.org/officeDocument/2006/extended-properties" xmlns:vt="http://schemas.openxmlformats.org/officeDocument/2006/docPropsVTypes">
  <Template>cc4_company+presentation-anmerkungen</Template>
  <TotalTime>0</TotalTime>
  <Words>778</Words>
  <Application>Microsoft Macintosh PowerPoint</Application>
  <PresentationFormat>On-screen Show (4:3)</PresentationFormat>
  <Paragraphs>145</Paragraphs>
  <Slides>46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55" baseType="lpstr">
      <vt:lpstr>Arial</vt:lpstr>
      <vt:lpstr>DejaVu Sans</vt:lpstr>
      <vt:lpstr>Segoe Print</vt:lpstr>
      <vt:lpstr>Symbol</vt:lpstr>
      <vt:lpstr>Times New Roman</vt:lpstr>
      <vt:lpstr>Verdana</vt:lpstr>
      <vt:lpstr>Wingdings</vt:lpstr>
      <vt:lpstr>with subtitel 20pt</vt:lpstr>
      <vt:lpstr>without subtitel 20pt</vt:lpstr>
      <vt:lpstr>Which one to apply:  formal methods or machine learning, or both? </vt:lpstr>
      <vt:lpstr>Agenda</vt:lpstr>
      <vt:lpstr>PowerPoint Presentation</vt:lpstr>
      <vt:lpstr>PowerPoint Presentation</vt:lpstr>
      <vt:lpstr>PowerPoint Presentation</vt:lpstr>
      <vt:lpstr>Our Presence and Performance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Formal Methods not Applicable to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Specialized Tasks within Certification Programs</vt:lpstr>
      <vt:lpstr>Next Steps</vt:lpstr>
      <vt:lpstr>The Future AI-assisted Certification Program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  atsec information security</dc:title>
  <dc:creator/>
  <cp:lastModifiedBy/>
  <cp:revision>3</cp:revision>
  <cp:lastPrinted>2022-09-21T15:36:01Z</cp:lastPrinted>
  <dcterms:created xsi:type="dcterms:W3CDTF">2010-12-22T20:46:30Z</dcterms:created>
  <dcterms:modified xsi:type="dcterms:W3CDTF">2024-07-25T05:22:26Z</dcterms:modified>
</cp:coreProperties>
</file>